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9"/>
  </p:notesMasterIdLst>
  <p:sldIdLst>
    <p:sldId id="258" r:id="rId5"/>
    <p:sldId id="269" r:id="rId6"/>
    <p:sldId id="271" r:id="rId7"/>
    <p:sldId id="272" r:id="rId8"/>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owells" initials="RH" lastIdx="1" clrIdx="0">
    <p:extLst>
      <p:ext uri="{19B8F6BF-5375-455C-9EA6-DF929625EA0E}">
        <p15:presenceInfo xmlns:p15="http://schemas.microsoft.com/office/powerpoint/2012/main" userId="S-1-5-21-1330921265-3645032851-3685698410-3991" providerId="AD"/>
      </p:ext>
    </p:extLst>
  </p:cmAuthor>
  <p:cmAuthor id="2" name="Don Blears" initials="DB" lastIdx="2" clrIdx="1">
    <p:extLst>
      <p:ext uri="{19B8F6BF-5375-455C-9EA6-DF929625EA0E}">
        <p15:presenceInfo xmlns:p15="http://schemas.microsoft.com/office/powerpoint/2012/main" userId="553db1b12532db39" providerId="Windows Live"/>
      </p:ext>
    </p:extLst>
  </p:cmAuthor>
  <p:cmAuthor id="3" name="R Howells (Ysgol Cynfran)" initials="RH(C" lastIdx="1" clrIdx="2">
    <p:extLst>
      <p:ext uri="{19B8F6BF-5375-455C-9EA6-DF929625EA0E}">
        <p15:presenceInfo xmlns:p15="http://schemas.microsoft.com/office/powerpoint/2012/main" userId="R Howells (Ysgol Cynf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6D9"/>
    <a:srgbClr val="275C9D"/>
    <a:srgbClr val="FF3399"/>
    <a:srgbClr val="FFFFFF"/>
    <a:srgbClr val="FFFF66"/>
    <a:srgbClr val="FFFFCC"/>
    <a:srgbClr val="F1F5E7"/>
    <a:srgbClr val="26A232"/>
    <a:srgbClr val="32D632"/>
    <a:srgbClr val="50D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EDBE53-A916-0E48-8380-8941D96035CE}" v="11" dt="2021-11-25T16:11:32.474"/>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74" autoAdjust="0"/>
    <p:restoredTop sz="93657" autoAdjust="0"/>
  </p:normalViewPr>
  <p:slideViewPr>
    <p:cSldViewPr snapToGrid="0">
      <p:cViewPr>
        <p:scale>
          <a:sx n="93" d="100"/>
          <a:sy n="93" d="100"/>
        </p:scale>
        <p:origin x="858" y="-123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19" tIns="45710" rIns="91419" bIns="45710" rtlCol="0"/>
          <a:lstStyle>
            <a:lvl1pPr algn="l">
              <a:defRPr sz="1200"/>
            </a:lvl1pPr>
          </a:lstStyle>
          <a:p>
            <a:endParaRPr lang="en-GB"/>
          </a:p>
        </p:txBody>
      </p:sp>
      <p:sp>
        <p:nvSpPr>
          <p:cNvPr id="3" name="Date Placeholder 2"/>
          <p:cNvSpPr>
            <a:spLocks noGrp="1"/>
          </p:cNvSpPr>
          <p:nvPr>
            <p:ph type="dt" idx="1"/>
          </p:nvPr>
        </p:nvSpPr>
        <p:spPr>
          <a:xfrm>
            <a:off x="3850446" y="0"/>
            <a:ext cx="2945659" cy="496332"/>
          </a:xfrm>
          <a:prstGeom prst="rect">
            <a:avLst/>
          </a:prstGeom>
        </p:spPr>
        <p:txBody>
          <a:bodyPr vert="horz" lIns="91419" tIns="45710" rIns="91419" bIns="45710" rtlCol="0"/>
          <a:lstStyle>
            <a:lvl1pPr algn="r">
              <a:defRPr sz="1200"/>
            </a:lvl1pPr>
          </a:lstStyle>
          <a:p>
            <a:fld id="{C32DB029-17D5-4EED-819F-CE99B65D62EA}" type="datetimeFigureOut">
              <a:rPr lang="en-GB" smtClean="0"/>
              <a:t>15/09/2023</a:t>
            </a:fld>
            <a:endParaRPr lang="en-GB"/>
          </a:p>
        </p:txBody>
      </p:sp>
      <p:sp>
        <p:nvSpPr>
          <p:cNvPr id="4" name="Slide Image Placeholder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419" tIns="45710" rIns="91419" bIns="45710" rtlCol="0" anchor="ctr"/>
          <a:lstStyle/>
          <a:p>
            <a:endParaRPr lang="en-GB"/>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1419" tIns="45710" rIns="91419" bIns="457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428583"/>
            <a:ext cx="2945659" cy="496332"/>
          </a:xfrm>
          <a:prstGeom prst="rect">
            <a:avLst/>
          </a:prstGeom>
        </p:spPr>
        <p:txBody>
          <a:bodyPr vert="horz" lIns="91419" tIns="45710" rIns="91419" bIns="45710" rtlCol="0" anchor="b"/>
          <a:lstStyle>
            <a:lvl1pPr algn="l">
              <a:defRPr sz="1200"/>
            </a:lvl1pPr>
          </a:lstStyle>
          <a:p>
            <a:endParaRPr lang="en-GB"/>
          </a:p>
        </p:txBody>
      </p:sp>
      <p:sp>
        <p:nvSpPr>
          <p:cNvPr id="7" name="Slide Number Placeholder 6"/>
          <p:cNvSpPr>
            <a:spLocks noGrp="1"/>
          </p:cNvSpPr>
          <p:nvPr>
            <p:ph type="sldNum" sz="quarter" idx="5"/>
          </p:nvPr>
        </p:nvSpPr>
        <p:spPr>
          <a:xfrm>
            <a:off x="3850446" y="9428583"/>
            <a:ext cx="2945659" cy="496332"/>
          </a:xfrm>
          <a:prstGeom prst="rect">
            <a:avLst/>
          </a:prstGeom>
        </p:spPr>
        <p:txBody>
          <a:bodyPr vert="horz" lIns="91419" tIns="45710" rIns="91419" bIns="45710" rtlCol="0" anchor="b"/>
          <a:lstStyle>
            <a:lvl1pPr algn="r">
              <a:defRPr sz="1200"/>
            </a:lvl1pPr>
          </a:lstStyle>
          <a:p>
            <a:fld id="{992C2B65-1142-44CB-A5D0-2113B069AF6D}" type="slidenum">
              <a:rPr lang="en-GB" smtClean="0"/>
              <a:t>‹#›</a:t>
            </a:fld>
            <a:endParaRPr lang="en-GB"/>
          </a:p>
        </p:txBody>
      </p:sp>
    </p:spTree>
    <p:extLst>
      <p:ext uri="{BB962C8B-B14F-4D97-AF65-F5344CB8AC3E}">
        <p14:creationId xmlns:p14="http://schemas.microsoft.com/office/powerpoint/2010/main" val="101958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2C2B65-1142-44CB-A5D0-2113B069AF6D}" type="slidenum">
              <a:rPr lang="en-GB" smtClean="0"/>
              <a:t>0</a:t>
            </a:fld>
            <a:endParaRPr lang="en-GB"/>
          </a:p>
        </p:txBody>
      </p:sp>
    </p:spTree>
    <p:extLst>
      <p:ext uri="{BB962C8B-B14F-4D97-AF65-F5344CB8AC3E}">
        <p14:creationId xmlns:p14="http://schemas.microsoft.com/office/powerpoint/2010/main" val="773230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C2B65-1142-44CB-A5D0-2113B069AF6D}" type="slidenum">
              <a:rPr lang="en-GB" smtClean="0"/>
              <a:t>1</a:t>
            </a:fld>
            <a:endParaRPr lang="en-GB"/>
          </a:p>
        </p:txBody>
      </p:sp>
    </p:spTree>
    <p:extLst>
      <p:ext uri="{BB962C8B-B14F-4D97-AF65-F5344CB8AC3E}">
        <p14:creationId xmlns:p14="http://schemas.microsoft.com/office/powerpoint/2010/main" val="8666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C2B65-1142-44CB-A5D0-2113B069AF6D}" type="slidenum">
              <a:rPr lang="en-GB" smtClean="0"/>
              <a:t>2</a:t>
            </a:fld>
            <a:endParaRPr lang="en-GB"/>
          </a:p>
        </p:txBody>
      </p:sp>
    </p:spTree>
    <p:extLst>
      <p:ext uri="{BB962C8B-B14F-4D97-AF65-F5344CB8AC3E}">
        <p14:creationId xmlns:p14="http://schemas.microsoft.com/office/powerpoint/2010/main" val="38424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C2B65-1142-44CB-A5D0-2113B069AF6D}" type="slidenum">
              <a:rPr lang="en-GB" smtClean="0"/>
              <a:t>3</a:t>
            </a:fld>
            <a:endParaRPr lang="en-GB"/>
          </a:p>
        </p:txBody>
      </p:sp>
    </p:spTree>
    <p:extLst>
      <p:ext uri="{BB962C8B-B14F-4D97-AF65-F5344CB8AC3E}">
        <p14:creationId xmlns:p14="http://schemas.microsoft.com/office/powerpoint/2010/main" val="363589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6"/>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163" indent="0" algn="ctr">
              <a:buNone/>
              <a:defRPr>
                <a:solidFill>
                  <a:schemeClr val="tx1">
                    <a:tint val="75000"/>
                  </a:schemeClr>
                </a:solidFill>
              </a:defRPr>
            </a:lvl2pPr>
            <a:lvl3pPr marL="914324" indent="0" algn="ctr">
              <a:buNone/>
              <a:defRPr>
                <a:solidFill>
                  <a:schemeClr val="tx1">
                    <a:tint val="75000"/>
                  </a:schemeClr>
                </a:solidFill>
              </a:defRPr>
            </a:lvl3pPr>
            <a:lvl4pPr marL="1371487" indent="0" algn="ctr">
              <a:buNone/>
              <a:defRPr>
                <a:solidFill>
                  <a:schemeClr val="tx1">
                    <a:tint val="75000"/>
                  </a:schemeClr>
                </a:solidFill>
              </a:defRPr>
            </a:lvl4pPr>
            <a:lvl5pPr marL="1828647" indent="0" algn="ctr">
              <a:buNone/>
              <a:defRPr>
                <a:solidFill>
                  <a:schemeClr val="tx1">
                    <a:tint val="75000"/>
                  </a:schemeClr>
                </a:solidFill>
              </a:defRPr>
            </a:lvl5pPr>
            <a:lvl6pPr marL="2285809" indent="0" algn="ctr">
              <a:buNone/>
              <a:defRPr>
                <a:solidFill>
                  <a:schemeClr val="tx1">
                    <a:tint val="75000"/>
                  </a:schemeClr>
                </a:solidFill>
              </a:defRPr>
            </a:lvl6pPr>
            <a:lvl7pPr marL="2742970" indent="0" algn="ctr">
              <a:buNone/>
              <a:defRPr>
                <a:solidFill>
                  <a:schemeClr val="tx1">
                    <a:tint val="75000"/>
                  </a:schemeClr>
                </a:solidFill>
              </a:defRPr>
            </a:lvl7pPr>
            <a:lvl8pPr marL="3200130"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62C7E4-E019-4D5B-A4B7-B1259951D678}" type="datetime1">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5013176" y="9558242"/>
            <a:ext cx="1728192" cy="219294"/>
          </a:xfrm>
          <a:ln>
            <a:noFill/>
          </a:ln>
        </p:spPr>
        <p:txBody>
          <a:bodyPr/>
          <a:lstStyle/>
          <a:p>
            <a:r>
              <a:rPr lang="en-GB"/>
              <a:t>Page </a:t>
            </a:r>
            <a:fld id="{8973BB5B-783C-4181-A8E3-8E71A30A1A15}" type="slidenum">
              <a:rPr lang="en-GB" smtClean="0"/>
              <a:pPr/>
              <a:t>‹#›</a:t>
            </a:fld>
            <a:r>
              <a:rPr lang="en-GB"/>
              <a:t> of</a:t>
            </a:r>
          </a:p>
        </p:txBody>
      </p:sp>
    </p:spTree>
    <p:extLst>
      <p:ext uri="{BB962C8B-B14F-4D97-AF65-F5344CB8AC3E}">
        <p14:creationId xmlns:p14="http://schemas.microsoft.com/office/powerpoint/2010/main" val="3909990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99C59A6-AB50-4490-833D-E64592E5F3DE}" type="datetime1">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253893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700"/>
            <a:ext cx="1157288" cy="11268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8" y="529700"/>
            <a:ext cx="3357563" cy="11268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9625E4-F637-498B-8754-3E72DB842752}" type="datetime1">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405798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417551-F503-4129-B7FC-14922E853E38}" type="datetime1">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360879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7"/>
            <a:ext cx="5829300" cy="2166935"/>
          </a:xfrm>
        </p:spPr>
        <p:txBody>
          <a:bodyPr anchor="b"/>
          <a:lstStyle>
            <a:lvl1pPr marL="0" indent="0">
              <a:buNone/>
              <a:defRPr sz="2000">
                <a:solidFill>
                  <a:schemeClr val="tx1">
                    <a:tint val="75000"/>
                  </a:schemeClr>
                </a:solidFill>
              </a:defRPr>
            </a:lvl1pPr>
            <a:lvl2pPr marL="457163" indent="0">
              <a:buNone/>
              <a:defRPr sz="1801">
                <a:solidFill>
                  <a:schemeClr val="tx1">
                    <a:tint val="75000"/>
                  </a:schemeClr>
                </a:solidFill>
              </a:defRPr>
            </a:lvl2pPr>
            <a:lvl3pPr marL="914324" indent="0">
              <a:buNone/>
              <a:defRPr sz="1600">
                <a:solidFill>
                  <a:schemeClr val="tx1">
                    <a:tint val="75000"/>
                  </a:schemeClr>
                </a:solidFill>
              </a:defRPr>
            </a:lvl3pPr>
            <a:lvl4pPr marL="1371487" indent="0">
              <a:buNone/>
              <a:defRPr sz="1400">
                <a:solidFill>
                  <a:schemeClr val="tx1">
                    <a:tint val="75000"/>
                  </a:schemeClr>
                </a:solidFill>
              </a:defRPr>
            </a:lvl4pPr>
            <a:lvl5pPr marL="1828647" indent="0">
              <a:buNone/>
              <a:defRPr sz="1400">
                <a:solidFill>
                  <a:schemeClr val="tx1">
                    <a:tint val="75000"/>
                  </a:schemeClr>
                </a:solidFill>
              </a:defRPr>
            </a:lvl5pPr>
            <a:lvl6pPr marL="2285809" indent="0">
              <a:buNone/>
              <a:defRPr sz="1400">
                <a:solidFill>
                  <a:schemeClr val="tx1">
                    <a:tint val="75000"/>
                  </a:schemeClr>
                </a:solidFill>
              </a:defRPr>
            </a:lvl6pPr>
            <a:lvl7pPr marL="2742970" indent="0">
              <a:buNone/>
              <a:defRPr sz="1400">
                <a:solidFill>
                  <a:schemeClr val="tx1">
                    <a:tint val="75000"/>
                  </a:schemeClr>
                </a:solidFill>
              </a:defRPr>
            </a:lvl7pPr>
            <a:lvl8pPr marL="3200130" indent="0">
              <a:buNone/>
              <a:defRPr sz="1400">
                <a:solidFill>
                  <a:schemeClr val="tx1">
                    <a:tint val="75000"/>
                  </a:schemeClr>
                </a:solidFill>
              </a:defRPr>
            </a:lvl8pPr>
            <a:lvl9pPr marL="365729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BBD49-CA20-4D0A-97B9-F4E2E18FC4E2}" type="datetime1">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60994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8" y="3081868"/>
            <a:ext cx="2257425" cy="8715905"/>
          </a:xfrm>
        </p:spPr>
        <p:txBody>
          <a:bodyPr/>
          <a:lstStyle>
            <a:lvl1pPr>
              <a:defRPr sz="2799"/>
            </a:lvl1pPr>
            <a:lvl2pPr>
              <a:defRPr sz="2402"/>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3" y="3081868"/>
            <a:ext cx="2257425" cy="8715905"/>
          </a:xfrm>
        </p:spPr>
        <p:txBody>
          <a:bodyPr/>
          <a:lstStyle>
            <a:lvl1pPr>
              <a:defRPr sz="2799"/>
            </a:lvl1pPr>
            <a:lvl2pPr>
              <a:defRPr sz="2402"/>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D09C12-0F0D-46D9-9FE4-E504F70A0991}" type="datetime1">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48643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1" y="2217385"/>
            <a:ext cx="3030141" cy="924101"/>
          </a:xfrm>
        </p:spPr>
        <p:txBody>
          <a:bodyPr anchor="b"/>
          <a:lstStyle>
            <a:lvl1pPr marL="0" indent="0">
              <a:buNone/>
              <a:defRPr sz="2402" b="1"/>
            </a:lvl1pPr>
            <a:lvl2pPr marL="457163" indent="0">
              <a:buNone/>
              <a:defRPr sz="2000" b="1"/>
            </a:lvl2pPr>
            <a:lvl3pPr marL="914324" indent="0">
              <a:buNone/>
              <a:defRPr sz="1801" b="1"/>
            </a:lvl3pPr>
            <a:lvl4pPr marL="1371487" indent="0">
              <a:buNone/>
              <a:defRPr sz="1600" b="1"/>
            </a:lvl4pPr>
            <a:lvl5pPr marL="1828647" indent="0">
              <a:buNone/>
              <a:defRPr sz="1600" b="1"/>
            </a:lvl5pPr>
            <a:lvl6pPr marL="2285809" indent="0">
              <a:buNone/>
              <a:defRPr sz="1600" b="1"/>
            </a:lvl6pPr>
            <a:lvl7pPr marL="2742970" indent="0">
              <a:buNone/>
              <a:defRPr sz="1600" b="1"/>
            </a:lvl7pPr>
            <a:lvl8pPr marL="3200130" indent="0">
              <a:buNone/>
              <a:defRPr sz="1600" b="1"/>
            </a:lvl8pPr>
            <a:lvl9pPr marL="3657294"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3141486"/>
            <a:ext cx="3030141" cy="5707416"/>
          </a:xfrm>
        </p:spPr>
        <p:txBody>
          <a:bodyPr/>
          <a:lstStyle>
            <a:lvl1pPr>
              <a:defRPr sz="2402"/>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2" y="2217385"/>
            <a:ext cx="3031331" cy="924101"/>
          </a:xfrm>
        </p:spPr>
        <p:txBody>
          <a:bodyPr anchor="b"/>
          <a:lstStyle>
            <a:lvl1pPr marL="0" indent="0">
              <a:buNone/>
              <a:defRPr sz="2402" b="1"/>
            </a:lvl1pPr>
            <a:lvl2pPr marL="457163" indent="0">
              <a:buNone/>
              <a:defRPr sz="2000" b="1"/>
            </a:lvl2pPr>
            <a:lvl3pPr marL="914324" indent="0">
              <a:buNone/>
              <a:defRPr sz="1801" b="1"/>
            </a:lvl3pPr>
            <a:lvl4pPr marL="1371487" indent="0">
              <a:buNone/>
              <a:defRPr sz="1600" b="1"/>
            </a:lvl4pPr>
            <a:lvl5pPr marL="1828647" indent="0">
              <a:buNone/>
              <a:defRPr sz="1600" b="1"/>
            </a:lvl5pPr>
            <a:lvl6pPr marL="2285809" indent="0">
              <a:buNone/>
              <a:defRPr sz="1600" b="1"/>
            </a:lvl6pPr>
            <a:lvl7pPr marL="2742970" indent="0">
              <a:buNone/>
              <a:defRPr sz="1600" b="1"/>
            </a:lvl7pPr>
            <a:lvl8pPr marL="3200130" indent="0">
              <a:buNone/>
              <a:defRPr sz="1600" b="1"/>
            </a:lvl8pPr>
            <a:lvl9pPr marL="365729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2" y="3141486"/>
            <a:ext cx="3031331" cy="5707416"/>
          </a:xfrm>
        </p:spPr>
        <p:txBody>
          <a:bodyPr/>
          <a:lstStyle>
            <a:lvl1pPr>
              <a:defRPr sz="2402"/>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A45D58-798E-462C-9336-ED6667584375}" type="datetime1">
              <a:rPr lang="en-GB" smtClean="0"/>
              <a:t>15/09/2023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82563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774FBE5-68DD-439A-9170-01CEC4353148}" type="datetime1">
              <a:rPr lang="en-GB" smtClean="0"/>
              <a:t>15/09/2023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187008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32FE3-767B-4441-8C32-C1B3B137BF7D}" type="datetime1">
              <a:rPr lang="en-GB" smtClean="0"/>
              <a:t>15/09/2023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118409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7"/>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94409"/>
            <a:ext cx="3833813" cy="8454497"/>
          </a:xfrm>
        </p:spPr>
        <p:txBody>
          <a:bodyPr/>
          <a:lstStyle>
            <a:lvl1pPr>
              <a:defRPr sz="3198"/>
            </a:lvl1pPr>
            <a:lvl2pPr>
              <a:defRPr sz="2799"/>
            </a:lvl2pPr>
            <a:lvl3pPr>
              <a:defRPr sz="2402"/>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163" indent="0">
              <a:buNone/>
              <a:defRPr sz="1200"/>
            </a:lvl2pPr>
            <a:lvl3pPr marL="914324" indent="0">
              <a:buNone/>
              <a:defRPr sz="1000"/>
            </a:lvl3pPr>
            <a:lvl4pPr marL="1371487" indent="0">
              <a:buNone/>
              <a:defRPr sz="900"/>
            </a:lvl4pPr>
            <a:lvl5pPr marL="1828647" indent="0">
              <a:buNone/>
              <a:defRPr sz="900"/>
            </a:lvl5pPr>
            <a:lvl6pPr marL="2285809" indent="0">
              <a:buNone/>
              <a:defRPr sz="900"/>
            </a:lvl6pPr>
            <a:lvl7pPr marL="2742970" indent="0">
              <a:buNone/>
              <a:defRPr sz="900"/>
            </a:lvl7pPr>
            <a:lvl8pPr marL="3200130" indent="0">
              <a:buNone/>
              <a:defRPr sz="900"/>
            </a:lvl8pPr>
            <a:lvl9pPr marL="365729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CE9131-48C3-4413-B83F-2096C0471D0A}" type="datetime1">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71537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198"/>
            </a:lvl1pPr>
            <a:lvl2pPr marL="457163" indent="0">
              <a:buNone/>
              <a:defRPr sz="2799"/>
            </a:lvl2pPr>
            <a:lvl3pPr marL="914324" indent="0">
              <a:buNone/>
              <a:defRPr sz="2402"/>
            </a:lvl3pPr>
            <a:lvl4pPr marL="1371487" indent="0">
              <a:buNone/>
              <a:defRPr sz="2000"/>
            </a:lvl4pPr>
            <a:lvl5pPr marL="1828647" indent="0">
              <a:buNone/>
              <a:defRPr sz="2000"/>
            </a:lvl5pPr>
            <a:lvl6pPr marL="2285809" indent="0">
              <a:buNone/>
              <a:defRPr sz="2000"/>
            </a:lvl6pPr>
            <a:lvl7pPr marL="2742970" indent="0">
              <a:buNone/>
              <a:defRPr sz="2000"/>
            </a:lvl7pPr>
            <a:lvl8pPr marL="3200130" indent="0">
              <a:buNone/>
              <a:defRPr sz="2000"/>
            </a:lvl8pPr>
            <a:lvl9pPr marL="3657294" indent="0">
              <a:buNone/>
              <a:defRPr sz="2000"/>
            </a:lvl9pPr>
          </a:lstStyle>
          <a:p>
            <a:endParaRPr lang="en-GB"/>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163" indent="0">
              <a:buNone/>
              <a:defRPr sz="1200"/>
            </a:lvl2pPr>
            <a:lvl3pPr marL="914324" indent="0">
              <a:buNone/>
              <a:defRPr sz="1000"/>
            </a:lvl3pPr>
            <a:lvl4pPr marL="1371487" indent="0">
              <a:buNone/>
              <a:defRPr sz="900"/>
            </a:lvl4pPr>
            <a:lvl5pPr marL="1828647" indent="0">
              <a:buNone/>
              <a:defRPr sz="900"/>
            </a:lvl5pPr>
            <a:lvl6pPr marL="2285809" indent="0">
              <a:buNone/>
              <a:defRPr sz="900"/>
            </a:lvl6pPr>
            <a:lvl7pPr marL="2742970" indent="0">
              <a:buNone/>
              <a:defRPr sz="900"/>
            </a:lvl7pPr>
            <a:lvl8pPr marL="3200130" indent="0">
              <a:buNone/>
              <a:defRPr sz="900"/>
            </a:lvl8pPr>
            <a:lvl9pPr marL="365729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52D630-973F-4C3B-83AE-B215AF39491D}" type="datetime1">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156807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6"/>
            <a:ext cx="1600200" cy="527401"/>
          </a:xfrm>
          <a:prstGeom prst="rect">
            <a:avLst/>
          </a:prstGeom>
        </p:spPr>
        <p:txBody>
          <a:bodyPr vert="horz" lIns="91440" tIns="45720" rIns="91440" bIns="45720" rtlCol="0" anchor="ctr"/>
          <a:lstStyle>
            <a:lvl1pPr algn="l">
              <a:defRPr sz="1200">
                <a:solidFill>
                  <a:schemeClr val="tx1">
                    <a:tint val="75000"/>
                  </a:schemeClr>
                </a:solidFill>
              </a:defRPr>
            </a:lvl1pPr>
          </a:lstStyle>
          <a:p>
            <a:fld id="{185A0124-BB91-457A-BA4A-7D04BA92B0E9}" type="datetime1">
              <a:rPr lang="en-GB" smtClean="0"/>
              <a:t>15/09/2023</a:t>
            </a:fld>
            <a:endParaRPr lang="en-GB"/>
          </a:p>
        </p:txBody>
      </p:sp>
      <p:sp>
        <p:nvSpPr>
          <p:cNvPr id="5" name="Footer Placeholder 4"/>
          <p:cNvSpPr>
            <a:spLocks noGrp="1"/>
          </p:cNvSpPr>
          <p:nvPr>
            <p:ph type="ftr" sz="quarter" idx="3"/>
          </p:nvPr>
        </p:nvSpPr>
        <p:spPr>
          <a:xfrm>
            <a:off x="2343150" y="9181396"/>
            <a:ext cx="2171700" cy="5274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489505"/>
            <a:ext cx="1600200" cy="219294"/>
          </a:xfrm>
          <a:prstGeom prst="rect">
            <a:avLst/>
          </a:prstGeom>
          <a:solidFill>
            <a:schemeClr val="bg1">
              <a:alpha val="80000"/>
            </a:schemeClr>
          </a:solidFill>
          <a:ln w="38100">
            <a:solidFill>
              <a:srgbClr val="FFFFFF"/>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lang="en-GB" sz="1000" b="1" smtClean="0">
                <a:solidFill>
                  <a:schemeClr val="accent1">
                    <a:lumMod val="75000"/>
                  </a:schemeClr>
                </a:solidFill>
                <a:latin typeface="Century Gothic" panose="020B0502020202020204" pitchFamily="34" charset="0"/>
              </a:defRPr>
            </a:lvl1pPr>
          </a:lstStyle>
          <a:p>
            <a:fld id="{8973BB5B-783C-4181-A8E3-8E71A30A1A15}" type="slidenum">
              <a:rPr lang="en-GB" smtClean="0"/>
              <a:pPr/>
              <a:t>‹#›</a:t>
            </a:fld>
            <a:endParaRPr lang="en-GB"/>
          </a:p>
        </p:txBody>
      </p:sp>
    </p:spTree>
    <p:extLst>
      <p:ext uri="{BB962C8B-B14F-4D97-AF65-F5344CB8AC3E}">
        <p14:creationId xmlns:p14="http://schemas.microsoft.com/office/powerpoint/2010/main" val="4006897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324" rtl="0" eaLnBrk="1" latinLnBrk="0" hangingPunct="1">
        <a:spcBef>
          <a:spcPct val="0"/>
        </a:spcBef>
        <a:buNone/>
        <a:defRPr sz="4400" kern="1200">
          <a:solidFill>
            <a:schemeClr val="tx1"/>
          </a:solidFill>
          <a:latin typeface="+mj-lt"/>
          <a:ea typeface="+mj-ea"/>
          <a:cs typeface="+mj-cs"/>
        </a:defRPr>
      </a:lvl1pPr>
    </p:titleStyle>
    <p:bodyStyle>
      <a:lvl1pPr marL="342872" indent="-342872" algn="l" defTabSz="914324" rtl="0" eaLnBrk="1" latinLnBrk="0" hangingPunct="1">
        <a:spcBef>
          <a:spcPct val="20000"/>
        </a:spcBef>
        <a:buFont typeface="Arial" panose="020B0604020202020204" pitchFamily="34" charset="0"/>
        <a:buChar char="•"/>
        <a:defRPr sz="3198" kern="1200">
          <a:solidFill>
            <a:schemeClr val="tx1"/>
          </a:solidFill>
          <a:latin typeface="+mn-lt"/>
          <a:ea typeface="+mn-ea"/>
          <a:cs typeface="+mn-cs"/>
        </a:defRPr>
      </a:lvl1pPr>
      <a:lvl2pPr marL="742887" indent="-285725" algn="l" defTabSz="914324"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903" indent="-228581" algn="l" defTabSz="914324" rtl="0" eaLnBrk="1" latinLnBrk="0" hangingPunct="1">
        <a:spcBef>
          <a:spcPct val="20000"/>
        </a:spcBef>
        <a:buFont typeface="Arial" panose="020B0604020202020204" pitchFamily="34" charset="0"/>
        <a:buChar char="•"/>
        <a:defRPr sz="2402" kern="1200">
          <a:solidFill>
            <a:schemeClr val="tx1"/>
          </a:solidFill>
          <a:latin typeface="+mn-lt"/>
          <a:ea typeface="+mn-ea"/>
          <a:cs typeface="+mn-cs"/>
        </a:defRPr>
      </a:lvl3pPr>
      <a:lvl4pPr marL="1600064"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90"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4"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4" rtl="0" eaLnBrk="1" latinLnBrk="0" hangingPunct="1">
        <a:defRPr sz="1801" kern="1200">
          <a:solidFill>
            <a:schemeClr val="tx1"/>
          </a:solidFill>
          <a:latin typeface="+mn-lt"/>
          <a:ea typeface="+mn-ea"/>
          <a:cs typeface="+mn-cs"/>
        </a:defRPr>
      </a:lvl1pPr>
      <a:lvl2pPr marL="457163" algn="l" defTabSz="914324" rtl="0" eaLnBrk="1" latinLnBrk="0" hangingPunct="1">
        <a:defRPr sz="1801" kern="1200">
          <a:solidFill>
            <a:schemeClr val="tx1"/>
          </a:solidFill>
          <a:latin typeface="+mn-lt"/>
          <a:ea typeface="+mn-ea"/>
          <a:cs typeface="+mn-cs"/>
        </a:defRPr>
      </a:lvl2pPr>
      <a:lvl3pPr marL="914324" algn="l" defTabSz="914324" rtl="0" eaLnBrk="1" latinLnBrk="0" hangingPunct="1">
        <a:defRPr sz="1801" kern="1200">
          <a:solidFill>
            <a:schemeClr val="tx1"/>
          </a:solidFill>
          <a:latin typeface="+mn-lt"/>
          <a:ea typeface="+mn-ea"/>
          <a:cs typeface="+mn-cs"/>
        </a:defRPr>
      </a:lvl3pPr>
      <a:lvl4pPr marL="1371487" algn="l" defTabSz="914324" rtl="0" eaLnBrk="1" latinLnBrk="0" hangingPunct="1">
        <a:defRPr sz="1801" kern="1200">
          <a:solidFill>
            <a:schemeClr val="tx1"/>
          </a:solidFill>
          <a:latin typeface="+mn-lt"/>
          <a:ea typeface="+mn-ea"/>
          <a:cs typeface="+mn-cs"/>
        </a:defRPr>
      </a:lvl4pPr>
      <a:lvl5pPr marL="1828647" algn="l" defTabSz="914324" rtl="0" eaLnBrk="1" latinLnBrk="0" hangingPunct="1">
        <a:defRPr sz="1801" kern="1200">
          <a:solidFill>
            <a:schemeClr val="tx1"/>
          </a:solidFill>
          <a:latin typeface="+mn-lt"/>
          <a:ea typeface="+mn-ea"/>
          <a:cs typeface="+mn-cs"/>
        </a:defRPr>
      </a:lvl5pPr>
      <a:lvl6pPr marL="2285809" algn="l" defTabSz="914324" rtl="0" eaLnBrk="1" latinLnBrk="0" hangingPunct="1">
        <a:defRPr sz="1801" kern="1200">
          <a:solidFill>
            <a:schemeClr val="tx1"/>
          </a:solidFill>
          <a:latin typeface="+mn-lt"/>
          <a:ea typeface="+mn-ea"/>
          <a:cs typeface="+mn-cs"/>
        </a:defRPr>
      </a:lvl6pPr>
      <a:lvl7pPr marL="2742970" algn="l" defTabSz="914324" rtl="0" eaLnBrk="1" latinLnBrk="0" hangingPunct="1">
        <a:defRPr sz="1801" kern="1200">
          <a:solidFill>
            <a:schemeClr val="tx1"/>
          </a:solidFill>
          <a:latin typeface="+mn-lt"/>
          <a:ea typeface="+mn-ea"/>
          <a:cs typeface="+mn-cs"/>
        </a:defRPr>
      </a:lvl7pPr>
      <a:lvl8pPr marL="3200130" algn="l" defTabSz="914324" rtl="0" eaLnBrk="1" latinLnBrk="0" hangingPunct="1">
        <a:defRPr sz="1801" kern="1200">
          <a:solidFill>
            <a:schemeClr val="tx1"/>
          </a:solidFill>
          <a:latin typeface="+mn-lt"/>
          <a:ea typeface="+mn-ea"/>
          <a:cs typeface="+mn-cs"/>
        </a:defRPr>
      </a:lvl8pPr>
      <a:lvl9pPr marL="3657294" algn="l" defTabSz="91432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fsJ-y4oTXAhWHZ1AKHf6wA2IQjRwIBw&amp;url=https://www.ysgolcynfran.co.uk/?lightbox%3Dimage8gs&amp;psig=AOvVaw1UXQYyT5aNzJc8tCGI9mke&amp;ust=150878007081062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s://www.google.co.uk/url?sa=i&amp;rct=j&amp;q=&amp;esrc=s&amp;source=images&amp;cd=&amp;cad=rja&amp;uact=8&amp;ved=0ahUKEwixl6-h4oTXAhXQEVAKHTdjCLcQjRwIBw&amp;url=https://twitter.com/ysgolcynfran&amp;psig=AOvVaw1UXQYyT5aNzJc8tCGI9mke&amp;ust=1508780070810627" TargetMode="Externa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ysgol cynfr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8739" y="62853"/>
            <a:ext cx="1726502" cy="1258244"/>
          </a:xfrm>
          <a:prstGeom prst="rect">
            <a:avLst/>
          </a:prstGeom>
          <a:solidFill>
            <a:schemeClr val="accent1">
              <a:lumMod val="60000"/>
              <a:lumOff val="40000"/>
              <a:alpha val="80000"/>
            </a:schemeClr>
          </a:solidFill>
          <a:ln w="38100" cmpd="sng">
            <a:solidFill>
              <a:schemeClr val="accent2"/>
            </a:solidFill>
          </a:ln>
        </p:spPr>
      </p:pic>
      <p:sp>
        <p:nvSpPr>
          <p:cNvPr id="10" name="Rectangle 9"/>
          <p:cNvSpPr/>
          <p:nvPr/>
        </p:nvSpPr>
        <p:spPr>
          <a:xfrm>
            <a:off x="137257" y="625930"/>
            <a:ext cx="4797761" cy="349634"/>
          </a:xfrm>
          <a:prstGeom prst="rect">
            <a:avLst/>
          </a:prstGeom>
          <a:solidFill>
            <a:schemeClr val="bg1">
              <a:lumMod val="75000"/>
            </a:schemeClr>
          </a:solidFill>
          <a:ln w="38100">
            <a:solidFill>
              <a:schemeClr val="accent2"/>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none" lIns="91442" tIns="45720" rIns="91442" bIns="45720" numCol="1" spcCol="0" rtlCol="0" fromWordArt="0" anchor="ctr" anchorCtr="0" forceAA="0" compatLnSpc="1">
            <a:prstTxWarp prst="textNoShape">
              <a:avLst/>
            </a:prstTxWarp>
            <a:noAutofit/>
          </a:bodyPr>
          <a:lstStyle/>
          <a:p>
            <a:pPr algn="ctr"/>
            <a:r>
              <a:rPr lang="en-US" sz="1400" b="1" dirty="0">
                <a:solidFill>
                  <a:schemeClr val="accent2">
                    <a:lumMod val="75000"/>
                  </a:schemeClr>
                </a:solidFill>
                <a:latin typeface="Century Gothic" panose="020B0502020202020204" pitchFamily="34" charset="0"/>
              </a:rPr>
              <a:t>Friday 15</a:t>
            </a:r>
            <a:r>
              <a:rPr lang="en-US" sz="1400" b="1" baseline="30000" dirty="0">
                <a:solidFill>
                  <a:schemeClr val="accent2">
                    <a:lumMod val="75000"/>
                  </a:schemeClr>
                </a:solidFill>
                <a:latin typeface="Century Gothic" panose="020B0502020202020204" pitchFamily="34" charset="0"/>
              </a:rPr>
              <a:t>th</a:t>
            </a:r>
            <a:r>
              <a:rPr lang="en-US" sz="1400" b="1" dirty="0">
                <a:solidFill>
                  <a:schemeClr val="accent2">
                    <a:lumMod val="75000"/>
                  </a:schemeClr>
                </a:solidFill>
                <a:latin typeface="Century Gothic" panose="020B0502020202020204" pitchFamily="34" charset="0"/>
              </a:rPr>
              <a:t> September 2023</a:t>
            </a:r>
            <a:endParaRPr lang="en-US" sz="900" b="1" dirty="0">
              <a:solidFill>
                <a:schemeClr val="accent2">
                  <a:lumMod val="75000"/>
                </a:schemeClr>
              </a:solidFill>
              <a:latin typeface="Century Gothic" panose="020B0502020202020204" pitchFamily="34" charset="0"/>
            </a:endParaRPr>
          </a:p>
        </p:txBody>
      </p:sp>
      <p:sp>
        <p:nvSpPr>
          <p:cNvPr id="4" name="Rectangle 3"/>
          <p:cNvSpPr/>
          <p:nvPr/>
        </p:nvSpPr>
        <p:spPr>
          <a:xfrm>
            <a:off x="1146653" y="118402"/>
            <a:ext cx="2778968" cy="396044"/>
          </a:xfrm>
          <a:prstGeom prst="rect">
            <a:avLst/>
          </a:prstGeom>
          <a:solidFill>
            <a:schemeClr val="bg1">
              <a:lumMod val="75000"/>
            </a:schemeClr>
          </a:solidFill>
          <a:ln w="38100">
            <a:solidFill>
              <a:schemeClr val="accent2"/>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none" lIns="91442" tIns="45720" rIns="91442" bIns="45720" numCol="1" spcCol="0" rtlCol="0" fromWordArt="0" anchor="ctr" anchorCtr="0" forceAA="0" compatLnSpc="1">
            <a:prstTxWarp prst="textNoShape">
              <a:avLst/>
            </a:prstTxWarp>
            <a:noAutofit/>
          </a:bodyPr>
          <a:lstStyle/>
          <a:p>
            <a:pPr algn="ctr"/>
            <a:r>
              <a:rPr lang="en-GB" sz="1600" b="1" dirty="0">
                <a:solidFill>
                  <a:schemeClr val="accent2">
                    <a:lumMod val="75000"/>
                  </a:schemeClr>
                </a:solidFill>
                <a:latin typeface="Century Gothic" panose="020B0502020202020204" pitchFamily="34" charset="0"/>
              </a:rPr>
              <a:t>Ysgol </a:t>
            </a:r>
            <a:r>
              <a:rPr lang="en-GB" sz="1600" b="1" dirty="0" err="1">
                <a:solidFill>
                  <a:schemeClr val="accent2">
                    <a:lumMod val="75000"/>
                  </a:schemeClr>
                </a:solidFill>
                <a:latin typeface="Century Gothic" panose="020B0502020202020204" pitchFamily="34" charset="0"/>
              </a:rPr>
              <a:t>Cynfran</a:t>
            </a:r>
            <a:r>
              <a:rPr lang="en-GB" sz="1600" b="1">
                <a:solidFill>
                  <a:schemeClr val="accent2">
                    <a:lumMod val="75000"/>
                  </a:schemeClr>
                </a:solidFill>
                <a:latin typeface="Century Gothic" panose="020B0502020202020204" pitchFamily="34" charset="0"/>
              </a:rPr>
              <a:t> – Newsletter</a:t>
            </a:r>
          </a:p>
        </p:txBody>
      </p:sp>
      <p:sp>
        <p:nvSpPr>
          <p:cNvPr id="2" name="Rectangle 1">
            <a:extLst>
              <a:ext uri="{FF2B5EF4-FFF2-40B4-BE49-F238E27FC236}">
                <a16:creationId xmlns:a16="http://schemas.microsoft.com/office/drawing/2014/main" id="{4FF2175B-AE83-438F-9162-9BFB1495DDEB}"/>
              </a:ext>
            </a:extLst>
          </p:cNvPr>
          <p:cNvSpPr/>
          <p:nvPr/>
        </p:nvSpPr>
        <p:spPr>
          <a:xfrm>
            <a:off x="5031075" y="1441847"/>
            <a:ext cx="1766829" cy="8401300"/>
          </a:xfrm>
          <a:prstGeom prst="rect">
            <a:avLst/>
          </a:prstGeom>
          <a:solidFill>
            <a:schemeClr val="bg1">
              <a:lumMod val="7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accent2">
                    <a:lumMod val="75000"/>
                  </a:schemeClr>
                </a:solidFill>
              </a:rPr>
              <a:t>Important Dates </a:t>
            </a:r>
            <a:r>
              <a:rPr lang="en-GB" sz="1000" b="1" dirty="0">
                <a:solidFill>
                  <a:schemeClr val="accent2">
                    <a:lumMod val="75000"/>
                  </a:schemeClr>
                </a:solidFill>
                <a:latin typeface="Calibri" panose="020F0502020204030204" pitchFamily="34" charset="0"/>
                <a:cs typeface="Calibri" panose="020F0502020204030204" pitchFamily="34" charset="0"/>
              </a:rPr>
              <a:t>2023</a:t>
            </a:r>
          </a:p>
          <a:p>
            <a:endParaRPr lang="en-GB" sz="500" dirty="0">
              <a:solidFill>
                <a:schemeClr val="accent2">
                  <a:lumMod val="75000"/>
                </a:schemeClr>
              </a:solidFill>
              <a:latin typeface="Century Gothic" panose="020B0502020202020204" pitchFamily="34" charset="0"/>
              <a:cs typeface="Calibri"/>
            </a:endParaRPr>
          </a:p>
          <a:p>
            <a:endParaRPr lang="en-US" sz="1200" b="1" dirty="0">
              <a:solidFill>
                <a:schemeClr val="accent2">
                  <a:lumMod val="75000"/>
                </a:schemeClr>
              </a:solidFill>
              <a:effectLst>
                <a:outerShdw blurRad="63500" dir="3600000" algn="tl">
                  <a:srgbClr val="000000">
                    <a:alpha val="70000"/>
                  </a:srgbClr>
                </a:outerShdw>
              </a:effectLst>
              <a:latin typeface="Century Gothic" panose="020B0502020202020204" pitchFamily="34" charset="0"/>
            </a:endParaRPr>
          </a:p>
          <a:p>
            <a:r>
              <a:rPr lang="en-US" sz="1200" b="1" dirty="0">
                <a:solidFill>
                  <a:schemeClr val="accent2">
                    <a:lumMod val="75000"/>
                  </a:schemeClr>
                </a:solidFill>
                <a:latin typeface="Calibri" panose="020F0502020204030204" pitchFamily="34" charset="0"/>
                <a:cs typeface="Calibri" panose="020F0502020204030204" pitchFamily="34" charset="0"/>
              </a:rPr>
              <a:t>Monday 18</a:t>
            </a:r>
            <a:r>
              <a:rPr lang="en-US" sz="1200" b="1" baseline="30000" dirty="0">
                <a:solidFill>
                  <a:schemeClr val="accent2">
                    <a:lumMod val="75000"/>
                  </a:schemeClr>
                </a:solidFill>
                <a:latin typeface="Calibri" panose="020F0502020204030204" pitchFamily="34" charset="0"/>
                <a:cs typeface="Calibri" panose="020F0502020204030204" pitchFamily="34" charset="0"/>
              </a:rPr>
              <a:t>th</a:t>
            </a:r>
            <a:r>
              <a:rPr lang="en-US" sz="1200" b="1" dirty="0">
                <a:solidFill>
                  <a:schemeClr val="accent2">
                    <a:lumMod val="75000"/>
                  </a:schemeClr>
                </a:solidFill>
                <a:latin typeface="Calibri" panose="020F0502020204030204" pitchFamily="34" charset="0"/>
                <a:cs typeface="Calibri" panose="020F0502020204030204" pitchFamily="34" charset="0"/>
              </a:rPr>
              <a:t> September </a:t>
            </a:r>
            <a:r>
              <a:rPr lang="en-US" sz="1200" dirty="0">
                <a:solidFill>
                  <a:schemeClr val="accent2">
                    <a:lumMod val="75000"/>
                  </a:schemeClr>
                </a:solidFill>
                <a:latin typeface="Calibri" panose="020F0502020204030204" pitchFamily="34" charset="0"/>
                <a:cs typeface="Calibri" panose="020F0502020204030204" pitchFamily="34" charset="0"/>
              </a:rPr>
              <a:t>– cycle training</a:t>
            </a:r>
          </a:p>
          <a:p>
            <a:endParaRPr lang="en-US" sz="1200" b="1" dirty="0">
              <a:solidFill>
                <a:schemeClr val="accent2">
                  <a:lumMod val="75000"/>
                </a:schemeClr>
              </a:solidFill>
              <a:effectLst>
                <a:outerShdw blurRad="63500" dir="3600000" algn="tl">
                  <a:srgbClr val="000000">
                    <a:alpha val="70000"/>
                  </a:srgbClr>
                </a:outerShdw>
              </a:effectLst>
              <a:latin typeface="Century Gothic" panose="020B0502020202020204" pitchFamily="34" charset="0"/>
            </a:endParaRPr>
          </a:p>
          <a:p>
            <a:r>
              <a:rPr lang="en-US" sz="1200" b="1" dirty="0">
                <a:solidFill>
                  <a:schemeClr val="accent2">
                    <a:lumMod val="75000"/>
                  </a:schemeClr>
                </a:solidFill>
              </a:rPr>
              <a:t>Thursday 21</a:t>
            </a:r>
            <a:r>
              <a:rPr lang="en-US" sz="1200" b="1" baseline="30000" dirty="0">
                <a:solidFill>
                  <a:schemeClr val="accent2">
                    <a:lumMod val="75000"/>
                  </a:schemeClr>
                </a:solidFill>
              </a:rPr>
              <a:t>st</a:t>
            </a:r>
            <a:r>
              <a:rPr lang="en-US" sz="1200" b="1" dirty="0">
                <a:solidFill>
                  <a:schemeClr val="accent2">
                    <a:lumMod val="75000"/>
                  </a:schemeClr>
                </a:solidFill>
              </a:rPr>
              <a:t> September</a:t>
            </a:r>
            <a:r>
              <a:rPr lang="en-US" sz="1200" dirty="0">
                <a:solidFill>
                  <a:schemeClr val="accent2">
                    <a:lumMod val="75000"/>
                  </a:schemeClr>
                </a:solidFill>
              </a:rPr>
              <a:t>- MW Sports </a:t>
            </a:r>
            <a:r>
              <a:rPr lang="en-US" sz="1200" dirty="0" err="1">
                <a:solidFill>
                  <a:schemeClr val="accent2">
                    <a:lumMod val="75000"/>
                  </a:schemeClr>
                </a:solidFill>
              </a:rPr>
              <a:t>Dosbarth</a:t>
            </a:r>
            <a:r>
              <a:rPr lang="en-US" sz="1200" dirty="0">
                <a:solidFill>
                  <a:schemeClr val="accent2">
                    <a:lumMod val="75000"/>
                  </a:schemeClr>
                </a:solidFill>
              </a:rPr>
              <a:t> Y </a:t>
            </a:r>
            <a:r>
              <a:rPr lang="en-US" sz="1200" dirty="0" err="1">
                <a:solidFill>
                  <a:schemeClr val="accent2">
                    <a:lumMod val="75000"/>
                  </a:schemeClr>
                </a:solidFill>
              </a:rPr>
              <a:t>Llan</a:t>
            </a:r>
            <a:r>
              <a:rPr lang="en-US" sz="1200" dirty="0">
                <a:solidFill>
                  <a:schemeClr val="accent2">
                    <a:lumMod val="75000"/>
                  </a:schemeClr>
                </a:solidFill>
              </a:rPr>
              <a:t> to </a:t>
            </a:r>
            <a:r>
              <a:rPr lang="en-US" sz="1200" dirty="0" err="1">
                <a:solidFill>
                  <a:schemeClr val="accent2">
                    <a:lumMod val="75000"/>
                  </a:schemeClr>
                </a:solidFill>
              </a:rPr>
              <a:t>Dosbarth</a:t>
            </a:r>
            <a:r>
              <a:rPr lang="en-US" sz="1200" dirty="0">
                <a:solidFill>
                  <a:schemeClr val="accent2">
                    <a:lumMod val="75000"/>
                  </a:schemeClr>
                </a:solidFill>
              </a:rPr>
              <a:t> Elian</a:t>
            </a:r>
          </a:p>
          <a:p>
            <a:endParaRPr lang="en-US" sz="1200" b="1" dirty="0">
              <a:solidFill>
                <a:schemeClr val="accent2">
                  <a:lumMod val="75000"/>
                </a:schemeClr>
              </a:solidFill>
            </a:endParaRPr>
          </a:p>
          <a:p>
            <a:endParaRPr lang="en-US" sz="1200" b="1" dirty="0">
              <a:solidFill>
                <a:schemeClr val="accent2">
                  <a:lumMod val="75000"/>
                </a:schemeClr>
              </a:solidFill>
            </a:endParaRPr>
          </a:p>
          <a:p>
            <a:r>
              <a:rPr lang="en-US" sz="1200" b="1" dirty="0">
                <a:solidFill>
                  <a:schemeClr val="accent2">
                    <a:lumMod val="75000"/>
                  </a:schemeClr>
                </a:solidFill>
              </a:rPr>
              <a:t>Tuesday 26</a:t>
            </a:r>
            <a:r>
              <a:rPr lang="en-US" sz="1200" b="1" baseline="30000" dirty="0">
                <a:solidFill>
                  <a:schemeClr val="accent2">
                    <a:lumMod val="75000"/>
                  </a:schemeClr>
                </a:solidFill>
              </a:rPr>
              <a:t>th</a:t>
            </a:r>
            <a:r>
              <a:rPr lang="en-US" sz="1200" b="1" dirty="0">
                <a:solidFill>
                  <a:schemeClr val="accent2">
                    <a:lumMod val="75000"/>
                  </a:schemeClr>
                </a:solidFill>
              </a:rPr>
              <a:t> September </a:t>
            </a:r>
          </a:p>
          <a:p>
            <a:r>
              <a:rPr lang="en-US" sz="1200" dirty="0">
                <a:solidFill>
                  <a:schemeClr val="accent2">
                    <a:lumMod val="75000"/>
                  </a:schemeClr>
                </a:solidFill>
              </a:rPr>
              <a:t>European Day of Languages</a:t>
            </a:r>
          </a:p>
          <a:p>
            <a:endParaRPr lang="en-US" sz="1200" b="1" dirty="0">
              <a:solidFill>
                <a:schemeClr val="accent2">
                  <a:lumMod val="75000"/>
                </a:schemeClr>
              </a:solidFill>
            </a:endParaRPr>
          </a:p>
          <a:p>
            <a:endParaRPr lang="en-US" sz="1200" b="1" dirty="0">
              <a:solidFill>
                <a:schemeClr val="accent2">
                  <a:lumMod val="75000"/>
                </a:schemeClr>
              </a:solidFill>
              <a:effectLst>
                <a:outerShdw blurRad="63500" dir="3600000" algn="tl">
                  <a:srgbClr val="000000">
                    <a:alpha val="70000"/>
                  </a:srgbClr>
                </a:outerShdw>
              </a:effectLst>
              <a:latin typeface="Century Gothic" panose="020B0502020202020204" pitchFamily="34" charset="0"/>
            </a:endParaRPr>
          </a:p>
          <a:p>
            <a:r>
              <a:rPr lang="en-US" sz="1200" b="1" dirty="0">
                <a:solidFill>
                  <a:schemeClr val="accent2">
                    <a:lumMod val="75000"/>
                  </a:schemeClr>
                </a:solidFill>
                <a:latin typeface="Calibri" panose="020F0502020204030204" pitchFamily="34" charset="0"/>
                <a:cs typeface="Calibri" panose="020F0502020204030204" pitchFamily="34" charset="0"/>
              </a:rPr>
              <a:t>October 2</a:t>
            </a:r>
            <a:r>
              <a:rPr lang="en-US" sz="1200" b="1" baseline="30000" dirty="0">
                <a:solidFill>
                  <a:schemeClr val="accent2">
                    <a:lumMod val="75000"/>
                  </a:schemeClr>
                </a:solidFill>
                <a:latin typeface="Calibri" panose="020F0502020204030204" pitchFamily="34" charset="0"/>
                <a:cs typeface="Calibri" panose="020F0502020204030204" pitchFamily="34" charset="0"/>
              </a:rPr>
              <a:t>nd</a:t>
            </a:r>
            <a:r>
              <a:rPr lang="en-US" sz="1200" b="1" dirty="0">
                <a:solidFill>
                  <a:schemeClr val="accent2">
                    <a:lumMod val="75000"/>
                  </a:schemeClr>
                </a:solidFill>
                <a:latin typeface="Calibri" panose="020F0502020204030204" pitchFamily="34" charset="0"/>
                <a:cs typeface="Calibri" panose="020F0502020204030204" pitchFamily="34" charset="0"/>
              </a:rPr>
              <a:t> &amp; 3</a:t>
            </a:r>
            <a:r>
              <a:rPr lang="en-US" sz="1200" b="1" baseline="30000" dirty="0">
                <a:solidFill>
                  <a:schemeClr val="accent2">
                    <a:lumMod val="75000"/>
                  </a:schemeClr>
                </a:solidFill>
                <a:latin typeface="Calibri" panose="020F0502020204030204" pitchFamily="34" charset="0"/>
                <a:cs typeface="Calibri" panose="020F0502020204030204" pitchFamily="34" charset="0"/>
              </a:rPr>
              <a:t>rd</a:t>
            </a:r>
            <a:endParaRPr lang="en-US" sz="1200" b="1" dirty="0">
              <a:solidFill>
                <a:schemeClr val="accent2">
                  <a:lumMod val="75000"/>
                </a:schemeClr>
              </a:solidFill>
              <a:latin typeface="Calibri" panose="020F0502020204030204" pitchFamily="34" charset="0"/>
              <a:cs typeface="Calibri" panose="020F0502020204030204" pitchFamily="34" charset="0"/>
            </a:endParaRPr>
          </a:p>
          <a:p>
            <a:r>
              <a:rPr lang="en-US" sz="1200" dirty="0">
                <a:solidFill>
                  <a:schemeClr val="accent2">
                    <a:lumMod val="75000"/>
                  </a:schemeClr>
                </a:solidFill>
                <a:latin typeface="Calibri" panose="020F0502020204030204" pitchFamily="34" charset="0"/>
                <a:cs typeface="Calibri" panose="020F0502020204030204" pitchFamily="34" charset="0"/>
              </a:rPr>
              <a:t>Designed to Smile visit </a:t>
            </a:r>
            <a:r>
              <a:rPr lang="en-US" sz="1200" dirty="0" err="1">
                <a:solidFill>
                  <a:schemeClr val="accent2">
                    <a:lumMod val="75000"/>
                  </a:schemeClr>
                </a:solidFill>
                <a:latin typeface="Calibri" panose="020F0502020204030204" pitchFamily="34" charset="0"/>
                <a:cs typeface="Calibri" panose="020F0502020204030204" pitchFamily="34" charset="0"/>
              </a:rPr>
              <a:t>Dosbarth</a:t>
            </a:r>
            <a:r>
              <a:rPr lang="en-US" sz="1200" dirty="0">
                <a:solidFill>
                  <a:schemeClr val="accent2">
                    <a:lumMod val="75000"/>
                  </a:schemeClr>
                </a:solidFill>
                <a:latin typeface="Calibri" panose="020F0502020204030204" pitchFamily="34" charset="0"/>
                <a:cs typeface="Calibri" panose="020F0502020204030204" pitchFamily="34" charset="0"/>
              </a:rPr>
              <a:t> </a:t>
            </a:r>
            <a:r>
              <a:rPr lang="en-US" sz="1200" dirty="0" err="1">
                <a:solidFill>
                  <a:schemeClr val="accent2">
                    <a:lumMod val="75000"/>
                  </a:schemeClr>
                </a:solidFill>
                <a:latin typeface="Calibri" panose="020F0502020204030204" pitchFamily="34" charset="0"/>
                <a:cs typeface="Calibri" panose="020F0502020204030204" pitchFamily="34" charset="0"/>
              </a:rPr>
              <a:t>Dulas</a:t>
            </a:r>
            <a:r>
              <a:rPr lang="en-US" sz="1200" dirty="0">
                <a:solidFill>
                  <a:schemeClr val="accent2">
                    <a:lumMod val="75000"/>
                  </a:schemeClr>
                </a:solidFill>
                <a:latin typeface="Calibri" panose="020F0502020204030204" pitchFamily="34" charset="0"/>
                <a:cs typeface="Calibri" panose="020F0502020204030204" pitchFamily="34" charset="0"/>
              </a:rPr>
              <a:t> to </a:t>
            </a:r>
            <a:r>
              <a:rPr lang="en-US" sz="1200" dirty="0" err="1">
                <a:solidFill>
                  <a:schemeClr val="accent2">
                    <a:lumMod val="75000"/>
                  </a:schemeClr>
                </a:solidFill>
                <a:latin typeface="Calibri" panose="020F0502020204030204" pitchFamily="34" charset="0"/>
                <a:cs typeface="Calibri" panose="020F0502020204030204" pitchFamily="34" charset="0"/>
              </a:rPr>
              <a:t>Dobarth</a:t>
            </a:r>
            <a:r>
              <a:rPr lang="en-US" sz="1200" dirty="0">
                <a:solidFill>
                  <a:schemeClr val="accent2">
                    <a:lumMod val="75000"/>
                  </a:schemeClr>
                </a:solidFill>
                <a:latin typeface="Calibri" panose="020F0502020204030204" pitchFamily="34" charset="0"/>
                <a:cs typeface="Calibri" panose="020F0502020204030204" pitchFamily="34" charset="0"/>
              </a:rPr>
              <a:t> </a:t>
            </a:r>
            <a:r>
              <a:rPr lang="en-US" sz="1200" dirty="0" err="1">
                <a:solidFill>
                  <a:schemeClr val="accent2">
                    <a:lumMod val="75000"/>
                  </a:schemeClr>
                </a:solidFill>
                <a:latin typeface="Calibri" panose="020F0502020204030204" pitchFamily="34" charset="0"/>
                <a:cs typeface="Calibri" panose="020F0502020204030204" pitchFamily="34" charset="0"/>
              </a:rPr>
              <a:t>Betws</a:t>
            </a:r>
            <a:endParaRPr lang="en-US" sz="1200" dirty="0">
              <a:solidFill>
                <a:schemeClr val="accent2">
                  <a:lumMod val="75000"/>
                </a:schemeClr>
              </a:solidFill>
              <a:latin typeface="Calibri" panose="020F0502020204030204" pitchFamily="34" charset="0"/>
              <a:cs typeface="Calibri" panose="020F0502020204030204" pitchFamily="34" charset="0"/>
            </a:endParaRPr>
          </a:p>
          <a:p>
            <a:endParaRPr lang="en-US" sz="1200" b="1" dirty="0">
              <a:solidFill>
                <a:schemeClr val="accent2">
                  <a:lumMod val="75000"/>
                </a:schemeClr>
              </a:solidFill>
              <a:latin typeface="Century Gothic" panose="020B0502020202020204" pitchFamily="34" charset="0"/>
            </a:endParaRPr>
          </a:p>
          <a:p>
            <a:r>
              <a:rPr lang="en-US" sz="1200" b="1" dirty="0">
                <a:solidFill>
                  <a:schemeClr val="accent2">
                    <a:lumMod val="75000"/>
                  </a:schemeClr>
                </a:solidFill>
                <a:latin typeface="Century Gothic" panose="020B0502020202020204" pitchFamily="34" charset="0"/>
              </a:rPr>
              <a:t>____________________</a:t>
            </a:r>
          </a:p>
          <a:p>
            <a:r>
              <a:rPr lang="en-US" sz="1200" b="1" dirty="0">
                <a:solidFill>
                  <a:schemeClr val="accent2">
                    <a:lumMod val="75000"/>
                  </a:schemeClr>
                </a:solidFill>
                <a:latin typeface="Calibri" panose="020F0502020204030204" pitchFamily="34" charset="0"/>
                <a:cs typeface="Calibri" panose="020F0502020204030204" pitchFamily="34" charset="0"/>
              </a:rPr>
              <a:t>Family Worker – </a:t>
            </a:r>
            <a:r>
              <a:rPr lang="en-US" sz="1200" b="1" dirty="0" err="1">
                <a:solidFill>
                  <a:schemeClr val="accent2">
                    <a:lumMod val="75000"/>
                  </a:schemeClr>
                </a:solidFill>
                <a:latin typeface="Calibri" panose="020F0502020204030204" pitchFamily="34" charset="0"/>
                <a:cs typeface="Calibri" panose="020F0502020204030204" pitchFamily="34" charset="0"/>
              </a:rPr>
              <a:t>Ceri</a:t>
            </a:r>
            <a:endParaRPr lang="en-US" sz="1200" b="1" dirty="0">
              <a:solidFill>
                <a:schemeClr val="accent2">
                  <a:lumMod val="75000"/>
                </a:schemeClr>
              </a:solidFill>
              <a:latin typeface="Calibri" panose="020F0502020204030204" pitchFamily="34" charset="0"/>
              <a:cs typeface="Calibri" panose="020F0502020204030204" pitchFamily="34" charset="0"/>
            </a:endParaRPr>
          </a:p>
          <a:p>
            <a:r>
              <a:rPr lang="en-US" sz="1200" b="1" dirty="0">
                <a:solidFill>
                  <a:schemeClr val="accent2">
                    <a:lumMod val="75000"/>
                  </a:schemeClr>
                </a:solidFill>
                <a:latin typeface="Calibri" panose="020F0502020204030204" pitchFamily="34" charset="0"/>
                <a:cs typeface="Calibri" panose="020F0502020204030204" pitchFamily="34" charset="0"/>
              </a:rPr>
              <a:t>ALL WELCOME</a:t>
            </a:r>
          </a:p>
          <a:p>
            <a:r>
              <a:rPr lang="en-US" sz="1200" dirty="0">
                <a:solidFill>
                  <a:schemeClr val="accent2">
                    <a:lumMod val="75000"/>
                  </a:schemeClr>
                </a:solidFill>
                <a:latin typeface="Calibri" panose="020F0502020204030204" pitchFamily="34" charset="0"/>
                <a:cs typeface="Calibri" panose="020F0502020204030204" pitchFamily="34" charset="0"/>
              </a:rPr>
              <a:t>Friday 13</a:t>
            </a:r>
            <a:r>
              <a:rPr lang="en-US" sz="1200" baseline="30000" dirty="0">
                <a:solidFill>
                  <a:schemeClr val="accent2">
                    <a:lumMod val="75000"/>
                  </a:schemeClr>
                </a:solidFill>
                <a:latin typeface="Calibri" panose="020F0502020204030204" pitchFamily="34" charset="0"/>
                <a:cs typeface="Calibri" panose="020F0502020204030204" pitchFamily="34" charset="0"/>
              </a:rPr>
              <a:t>th</a:t>
            </a:r>
            <a:r>
              <a:rPr lang="en-US" sz="1200" dirty="0">
                <a:solidFill>
                  <a:schemeClr val="accent2">
                    <a:lumMod val="75000"/>
                  </a:schemeClr>
                </a:solidFill>
                <a:latin typeface="Calibri" panose="020F0502020204030204" pitchFamily="34" charset="0"/>
                <a:cs typeface="Calibri" panose="020F0502020204030204" pitchFamily="34" charset="0"/>
              </a:rPr>
              <a:t> October – 9am</a:t>
            </a:r>
          </a:p>
          <a:p>
            <a:r>
              <a:rPr lang="en-US" sz="1200" dirty="0">
                <a:solidFill>
                  <a:schemeClr val="accent2">
                    <a:lumMod val="75000"/>
                  </a:schemeClr>
                </a:solidFill>
                <a:latin typeface="Calibri" panose="020F0502020204030204" pitchFamily="34" charset="0"/>
                <a:cs typeface="Calibri" panose="020F0502020204030204" pitchFamily="34" charset="0"/>
              </a:rPr>
              <a:t>Friday 10</a:t>
            </a:r>
            <a:r>
              <a:rPr lang="en-US" sz="1200" baseline="30000" dirty="0">
                <a:solidFill>
                  <a:schemeClr val="accent2">
                    <a:lumMod val="75000"/>
                  </a:schemeClr>
                </a:solidFill>
                <a:latin typeface="Calibri" panose="020F0502020204030204" pitchFamily="34" charset="0"/>
                <a:cs typeface="Calibri" panose="020F0502020204030204" pitchFamily="34" charset="0"/>
              </a:rPr>
              <a:t>th</a:t>
            </a:r>
            <a:r>
              <a:rPr lang="en-US" sz="1200" dirty="0">
                <a:solidFill>
                  <a:schemeClr val="accent2">
                    <a:lumMod val="75000"/>
                  </a:schemeClr>
                </a:solidFill>
                <a:latin typeface="Calibri" panose="020F0502020204030204" pitchFamily="34" charset="0"/>
                <a:cs typeface="Calibri" panose="020F0502020204030204" pitchFamily="34" charset="0"/>
              </a:rPr>
              <a:t> November – 9am</a:t>
            </a:r>
          </a:p>
          <a:p>
            <a:r>
              <a:rPr lang="en-US" sz="1200" dirty="0">
                <a:solidFill>
                  <a:schemeClr val="accent2">
                    <a:lumMod val="75000"/>
                  </a:schemeClr>
                </a:solidFill>
                <a:latin typeface="Calibri" panose="020F0502020204030204" pitchFamily="34" charset="0"/>
                <a:cs typeface="Calibri" panose="020F0502020204030204" pitchFamily="34" charset="0"/>
              </a:rPr>
              <a:t>Friday 8</a:t>
            </a:r>
            <a:r>
              <a:rPr lang="en-US" sz="1200" baseline="30000" dirty="0">
                <a:solidFill>
                  <a:schemeClr val="accent2">
                    <a:lumMod val="75000"/>
                  </a:schemeClr>
                </a:solidFill>
                <a:latin typeface="Calibri" panose="020F0502020204030204" pitchFamily="34" charset="0"/>
                <a:cs typeface="Calibri" panose="020F0502020204030204" pitchFamily="34" charset="0"/>
              </a:rPr>
              <a:t>th</a:t>
            </a:r>
            <a:r>
              <a:rPr lang="en-US" sz="1200" dirty="0">
                <a:solidFill>
                  <a:schemeClr val="accent2">
                    <a:lumMod val="75000"/>
                  </a:schemeClr>
                </a:solidFill>
                <a:latin typeface="Calibri" panose="020F0502020204030204" pitchFamily="34" charset="0"/>
                <a:cs typeface="Calibri" panose="020F0502020204030204" pitchFamily="34" charset="0"/>
              </a:rPr>
              <a:t> December – 9am</a:t>
            </a:r>
          </a:p>
          <a:p>
            <a:r>
              <a:rPr lang="en-US" sz="1200" dirty="0">
                <a:solidFill>
                  <a:schemeClr val="accent2">
                    <a:lumMod val="75000"/>
                  </a:schemeClr>
                </a:solidFill>
                <a:latin typeface="Calibri" panose="020F0502020204030204" pitchFamily="34" charset="0"/>
                <a:cs typeface="Calibri" panose="020F0502020204030204" pitchFamily="34" charset="0"/>
              </a:rPr>
              <a:t>____________________</a:t>
            </a:r>
          </a:p>
          <a:p>
            <a:endParaRPr lang="en-US" sz="1200" b="1" dirty="0">
              <a:solidFill>
                <a:schemeClr val="accent2">
                  <a:lumMod val="75000"/>
                </a:schemeClr>
              </a:solidFill>
              <a:latin typeface="Calibri" panose="020F0502020204030204" pitchFamily="34" charset="0"/>
              <a:cs typeface="Calibri" panose="020F0502020204030204" pitchFamily="34" charset="0"/>
            </a:endParaRPr>
          </a:p>
          <a:p>
            <a:endParaRPr lang="en-US" sz="1200" b="1" dirty="0">
              <a:solidFill>
                <a:schemeClr val="accent2">
                  <a:lumMod val="75000"/>
                </a:schemeClr>
              </a:solidFill>
              <a:latin typeface="Calibri" panose="020F0502020204030204" pitchFamily="34" charset="0"/>
              <a:cs typeface="Calibri" panose="020F0502020204030204" pitchFamily="34" charset="0"/>
            </a:endParaRPr>
          </a:p>
          <a:p>
            <a:r>
              <a:rPr lang="en-US" sz="1200" b="1" dirty="0">
                <a:solidFill>
                  <a:schemeClr val="accent2">
                    <a:lumMod val="75000"/>
                  </a:schemeClr>
                </a:solidFill>
                <a:latin typeface="Calibri" panose="020F0502020204030204" pitchFamily="34" charset="0"/>
                <a:cs typeface="Calibri" panose="020F0502020204030204" pitchFamily="34" charset="0"/>
              </a:rPr>
              <a:t>Staff Training Days</a:t>
            </a:r>
          </a:p>
          <a:p>
            <a:r>
              <a:rPr lang="en-GB" sz="1200" dirty="0">
                <a:solidFill>
                  <a:schemeClr val="accent2">
                    <a:lumMod val="75000"/>
                  </a:schemeClr>
                </a:solidFill>
                <a:latin typeface="Calibri" panose="020F0502020204030204" pitchFamily="34" charset="0"/>
                <a:cs typeface="Calibri" panose="020F0502020204030204" pitchFamily="34" charset="0"/>
              </a:rPr>
              <a:t>January 8</a:t>
            </a:r>
          </a:p>
          <a:p>
            <a:r>
              <a:rPr lang="en-GB" sz="1200" dirty="0">
                <a:solidFill>
                  <a:schemeClr val="accent2">
                    <a:lumMod val="75000"/>
                  </a:schemeClr>
                </a:solidFill>
                <a:latin typeface="Calibri" panose="020F0502020204030204" pitchFamily="34" charset="0"/>
                <a:cs typeface="Calibri" panose="020F0502020204030204" pitchFamily="34" charset="0"/>
              </a:rPr>
              <a:t>April 8</a:t>
            </a:r>
          </a:p>
          <a:p>
            <a:r>
              <a:rPr lang="en-GB" sz="1200" dirty="0">
                <a:solidFill>
                  <a:schemeClr val="accent2">
                    <a:lumMod val="75000"/>
                  </a:schemeClr>
                </a:solidFill>
                <a:latin typeface="Calibri" panose="020F0502020204030204" pitchFamily="34" charset="0"/>
                <a:cs typeface="Calibri" panose="020F0502020204030204" pitchFamily="34" charset="0"/>
              </a:rPr>
              <a:t>July 18 &amp; 19</a:t>
            </a:r>
          </a:p>
          <a:p>
            <a:endParaRPr lang="en-US" sz="1200" b="1" dirty="0">
              <a:solidFill>
                <a:schemeClr val="accent2">
                  <a:lumMod val="75000"/>
                </a:schemeClr>
              </a:solidFill>
              <a:latin typeface="Century Gothic" panose="020B0502020202020204" pitchFamily="34" charset="0"/>
            </a:endParaRPr>
          </a:p>
          <a:p>
            <a:endParaRPr lang="en-US" sz="1200" b="1" dirty="0">
              <a:solidFill>
                <a:schemeClr val="accent2">
                  <a:lumMod val="75000"/>
                </a:schemeClr>
              </a:solidFill>
              <a:latin typeface="Century Gothic" panose="020B0502020202020204" pitchFamily="34" charset="0"/>
            </a:endParaRPr>
          </a:p>
          <a:p>
            <a:endParaRPr lang="en-US" sz="1200" b="1" dirty="0">
              <a:solidFill>
                <a:schemeClr val="accent2">
                  <a:lumMod val="75000"/>
                </a:schemeClr>
              </a:solidFill>
              <a:latin typeface="Century Gothic" panose="020B0502020202020204" pitchFamily="34" charset="0"/>
            </a:endParaRPr>
          </a:p>
          <a:p>
            <a:r>
              <a:rPr lang="en-US" sz="1200" b="1" dirty="0" err="1">
                <a:solidFill>
                  <a:schemeClr val="accent2">
                    <a:lumMod val="75000"/>
                  </a:schemeClr>
                </a:solidFill>
                <a:latin typeface="Century Gothic" panose="020B0502020202020204" pitchFamily="34" charset="0"/>
              </a:rPr>
              <a:t>Dolwen</a:t>
            </a:r>
            <a:r>
              <a:rPr lang="en-US" sz="1200" b="1" dirty="0">
                <a:solidFill>
                  <a:schemeClr val="accent2">
                    <a:lumMod val="75000"/>
                  </a:schemeClr>
                </a:solidFill>
                <a:latin typeface="Century Gothic" panose="020B0502020202020204" pitchFamily="34" charset="0"/>
              </a:rPr>
              <a:t> Road, </a:t>
            </a:r>
          </a:p>
          <a:p>
            <a:r>
              <a:rPr lang="en-US" sz="1200" b="1" dirty="0" err="1">
                <a:solidFill>
                  <a:schemeClr val="accent2">
                    <a:lumMod val="75000"/>
                  </a:schemeClr>
                </a:solidFill>
                <a:latin typeface="Century Gothic" panose="020B0502020202020204" pitchFamily="34" charset="0"/>
              </a:rPr>
              <a:t>Llysfaen</a:t>
            </a:r>
            <a:r>
              <a:rPr lang="en-US" sz="1200" b="1" dirty="0">
                <a:solidFill>
                  <a:schemeClr val="accent2">
                    <a:lumMod val="75000"/>
                  </a:schemeClr>
                </a:solidFill>
                <a:latin typeface="Century Gothic" panose="020B0502020202020204" pitchFamily="34" charset="0"/>
              </a:rPr>
              <a:t>, LL29 8SS</a:t>
            </a:r>
          </a:p>
          <a:p>
            <a:pPr marL="171450" indent="-171450">
              <a:buFont typeface="Wingdings" panose="05000000000000000000" pitchFamily="2" charset="2"/>
              <a:buChar char="("/>
            </a:pPr>
            <a:r>
              <a:rPr lang="en-US" sz="1200" b="1" dirty="0">
                <a:solidFill>
                  <a:schemeClr val="accent2">
                    <a:lumMod val="75000"/>
                  </a:schemeClr>
                </a:solidFill>
                <a:latin typeface="Century Gothic" panose="020B0502020202020204" pitchFamily="34" charset="0"/>
              </a:rPr>
              <a:t>01492 517326 </a:t>
            </a:r>
          </a:p>
          <a:p>
            <a:pPr marL="171450" indent="-171450">
              <a:buFont typeface="Wingdings" panose="05000000000000000000" pitchFamily="2" charset="2"/>
              <a:buChar char="("/>
            </a:pPr>
            <a:endParaRPr lang="en-US" sz="500" b="1" dirty="0">
              <a:solidFill>
                <a:schemeClr val="accent2">
                  <a:lumMod val="75000"/>
                </a:schemeClr>
              </a:solidFill>
              <a:effectLst>
                <a:outerShdw blurRad="63500" dir="3600000" algn="tl">
                  <a:srgbClr val="000000">
                    <a:alpha val="70000"/>
                  </a:srgbClr>
                </a:outerShdw>
              </a:effectLst>
              <a:latin typeface="Century Gothic" panose="020B0502020202020204" pitchFamily="34" charset="0"/>
            </a:endParaRPr>
          </a:p>
          <a:p>
            <a:r>
              <a:rPr lang="en-US" sz="800" b="1" dirty="0" err="1">
                <a:solidFill>
                  <a:schemeClr val="accent2">
                    <a:lumMod val="75000"/>
                  </a:schemeClr>
                </a:solidFill>
                <a:latin typeface="Century Gothic" panose="020B0502020202020204" pitchFamily="34" charset="0"/>
              </a:rPr>
              <a:t>www.ysgolcynfran.co.uk</a:t>
            </a:r>
            <a:endParaRPr lang="en-US" sz="800" b="1" dirty="0">
              <a:solidFill>
                <a:schemeClr val="accent2">
                  <a:lumMod val="75000"/>
                </a:schemeClr>
              </a:solidFill>
              <a:latin typeface="Century Gothic" panose="020B0502020202020204" pitchFamily="34" charset="0"/>
            </a:endParaRPr>
          </a:p>
          <a:p>
            <a:r>
              <a:rPr lang="en-US" sz="700" b="1" dirty="0">
                <a:solidFill>
                  <a:schemeClr val="accent2">
                    <a:lumMod val="75000"/>
                  </a:schemeClr>
                </a:solidFill>
                <a:latin typeface="Century Gothic" panose="020B0502020202020204" pitchFamily="34" charset="0"/>
              </a:rPr>
              <a:t>pennaeth@cynfran.conwy.sch.uk</a:t>
            </a:r>
            <a:endParaRPr lang="en-GB" sz="700" dirty="0">
              <a:solidFill>
                <a:schemeClr val="accent2">
                  <a:lumMod val="75000"/>
                </a:schemeClr>
              </a:solidFill>
              <a:latin typeface="Century Gothic" panose="020B0502020202020204" pitchFamily="34" charset="0"/>
            </a:endParaRPr>
          </a:p>
        </p:txBody>
      </p:sp>
      <p:sp>
        <p:nvSpPr>
          <p:cNvPr id="23" name="Rectangle 22">
            <a:extLst>
              <a:ext uri="{FF2B5EF4-FFF2-40B4-BE49-F238E27FC236}">
                <a16:creationId xmlns:a16="http://schemas.microsoft.com/office/drawing/2014/main" id="{8B8D7AD3-C355-49F8-8C69-43C57D7CCE72}"/>
              </a:ext>
            </a:extLst>
          </p:cNvPr>
          <p:cNvSpPr/>
          <p:nvPr/>
        </p:nvSpPr>
        <p:spPr>
          <a:xfrm>
            <a:off x="137258" y="1100785"/>
            <a:ext cx="4797761" cy="6548952"/>
          </a:xfrm>
          <a:prstGeom prst="rect">
            <a:avLst/>
          </a:prstGeom>
          <a:solidFill>
            <a:srgbClr val="FFFFFF">
              <a:alpha val="80000"/>
            </a:srgbClr>
          </a:solidFill>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t"/>
          <a:lstStyle/>
          <a:p>
            <a:pPr algn="l">
              <a:spcAft>
                <a:spcPts val="0"/>
              </a:spcAft>
            </a:pPr>
            <a:endParaRPr lang="en-US" sz="200" b="1" i="0" dirty="0">
              <a:solidFill>
                <a:schemeClr val="tx1">
                  <a:lumMod val="75000"/>
                  <a:lumOff val="25000"/>
                </a:schemeClr>
              </a:solidFill>
              <a:effectLst/>
            </a:endParaRPr>
          </a:p>
          <a:p>
            <a:pPr algn="l">
              <a:spcAft>
                <a:spcPts val="0"/>
              </a:spcAft>
            </a:pPr>
            <a:r>
              <a:rPr lang="en-US" sz="1200" b="1" i="0" dirty="0">
                <a:solidFill>
                  <a:schemeClr val="tx1">
                    <a:lumMod val="75000"/>
                    <a:lumOff val="25000"/>
                  </a:schemeClr>
                </a:solidFill>
                <a:effectLst/>
              </a:rPr>
              <a:t>News from the </a:t>
            </a:r>
            <a:r>
              <a:rPr lang="en-US" sz="1200" b="1" dirty="0">
                <a:solidFill>
                  <a:schemeClr val="tx1">
                    <a:lumMod val="75000"/>
                    <a:lumOff val="25000"/>
                  </a:schemeClr>
                </a:solidFill>
              </a:rPr>
              <a:t>Deputy </a:t>
            </a:r>
            <a:r>
              <a:rPr lang="en-US" sz="1200" b="1" i="0" dirty="0">
                <a:solidFill>
                  <a:schemeClr val="tx1">
                    <a:lumMod val="75000"/>
                    <a:lumOff val="25000"/>
                  </a:schemeClr>
                </a:solidFill>
                <a:effectLst/>
              </a:rPr>
              <a:t>Headteacher</a:t>
            </a:r>
          </a:p>
          <a:p>
            <a:pPr algn="l">
              <a:spcAft>
                <a:spcPts val="0"/>
              </a:spcAft>
            </a:pPr>
            <a:endParaRPr lang="en-US" sz="1200" b="1" i="0" dirty="0">
              <a:solidFill>
                <a:schemeClr val="tx1">
                  <a:lumMod val="75000"/>
                  <a:lumOff val="25000"/>
                </a:schemeClr>
              </a:solidFill>
              <a:effectLst/>
            </a:endParaRPr>
          </a:p>
          <a:p>
            <a:r>
              <a:rPr lang="en-GB" sz="1200" dirty="0"/>
              <a:t>We've had another busy week. The children are all settling into their new routines and there are lots of happy smiling faces around the school every day. </a:t>
            </a:r>
          </a:p>
          <a:p>
            <a:endParaRPr lang="en-GB" sz="1200" dirty="0"/>
          </a:p>
          <a:p>
            <a:r>
              <a:rPr lang="en-GB" sz="1200" dirty="0"/>
              <a:t>We had visitors from the Conwy Music Service in school on Wednesday who gave us a wonderful performance playing drums and the guitar. More details on lessons will follow. </a:t>
            </a:r>
          </a:p>
          <a:p>
            <a:endParaRPr lang="en-GB" sz="1200" dirty="0"/>
          </a:p>
          <a:p>
            <a:r>
              <a:rPr lang="en-GB" sz="1200" dirty="0"/>
              <a:t>Cycle training will start for Dosbarth Marian and Dosbarth Elian next Monday. Dosbarth Marian (Mrs Hughes' class) have had permission forms to sign. Please follow the link sent by Mrs Gregory. Other classes will start using the track in the coming weeks.  Can both classes bring bikes to school if possible please.</a:t>
            </a:r>
          </a:p>
          <a:p>
            <a:endParaRPr lang="en-GB" sz="1200" dirty="0"/>
          </a:p>
          <a:p>
            <a:r>
              <a:rPr lang="en-GB" sz="1200" dirty="0"/>
              <a:t>We all enjoyed Roald Dahl day on Wednesday. Each class took part in activities based around books written by Roald Dahl. We had lots of children dressed as Matilda, Willy Wonka and many other Roald Dahl characters. Dosbarth Elian was even taught by one of the witches!</a:t>
            </a:r>
          </a:p>
          <a:p>
            <a:endParaRPr lang="en-GB" sz="1200" dirty="0"/>
          </a:p>
          <a:p>
            <a:r>
              <a:rPr lang="en-GB" sz="1200" dirty="0"/>
              <a:t>Thank you to Mrs Yates and Mrs Heap who organised the whole school making sure everyone had a picture taken on Monday. They did a marvellous job!</a:t>
            </a:r>
          </a:p>
          <a:p>
            <a:endParaRPr lang="en-GB" sz="1200" dirty="0"/>
          </a:p>
          <a:p>
            <a:r>
              <a:rPr lang="en-GB" sz="1200" dirty="0"/>
              <a:t>As we settle back into the routine of making packed lunches and getting the children to school, please remember we are a NUT FREE SCHOOL. We thank you for helping us with this. </a:t>
            </a:r>
          </a:p>
          <a:p>
            <a:endParaRPr lang="en-GB" sz="1200" dirty="0"/>
          </a:p>
          <a:p>
            <a:r>
              <a:rPr lang="en-GB" sz="1200" dirty="0"/>
              <a:t>One Page Profile sheets have been sent home this week. Please complete this as best as you can to help us to help them and of course you. </a:t>
            </a:r>
            <a:r>
              <a:rPr lang="en-GB" sz="1200" dirty="0" err="1"/>
              <a:t>Diolch</a:t>
            </a:r>
            <a:r>
              <a:rPr lang="en-GB" sz="1200" dirty="0"/>
              <a:t>.</a:t>
            </a:r>
          </a:p>
          <a:p>
            <a:endParaRPr lang="en-GB" sz="1200" dirty="0"/>
          </a:p>
          <a:p>
            <a:r>
              <a:rPr lang="en-GB" sz="1200" dirty="0"/>
              <a:t>Have a lovely weekend,</a:t>
            </a:r>
          </a:p>
          <a:p>
            <a:endParaRPr lang="en-GB" sz="1200" dirty="0"/>
          </a:p>
          <a:p>
            <a:r>
              <a:rPr lang="en-GB" sz="1200" dirty="0"/>
              <a:t>Beth Hughes</a:t>
            </a:r>
          </a:p>
          <a:p>
            <a:r>
              <a:rPr lang="en-GB" sz="1200" dirty="0"/>
              <a:t> </a:t>
            </a:r>
          </a:p>
          <a:p>
            <a:endParaRPr lang="en-GB" sz="700" dirty="0">
              <a:solidFill>
                <a:schemeClr val="tx1">
                  <a:lumMod val="75000"/>
                  <a:lumOff val="25000"/>
                </a:schemeClr>
              </a:solidFill>
            </a:endParaRPr>
          </a:p>
        </p:txBody>
      </p:sp>
      <p:pic>
        <p:nvPicPr>
          <p:cNvPr id="1028" name="Picture 4" descr="Image result for ysgol cynfran">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263" t="13478" r="12282" b="11525"/>
          <a:stretch/>
        </p:blipFill>
        <p:spPr bwMode="auto">
          <a:xfrm>
            <a:off x="4427709" y="62852"/>
            <a:ext cx="431941" cy="4293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ysgol cynfran">
            <a:hlinkClick r:id="rId5"/>
            <a:extLst>
              <a:ext uri="{FF2B5EF4-FFF2-40B4-BE49-F238E27FC236}">
                <a16:creationId xmlns:a16="http://schemas.microsoft.com/office/drawing/2014/main" id="{D95734E5-855F-F54F-AD2A-C5E6203EB5B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263" t="13478" r="12282" b="11525"/>
          <a:stretch/>
        </p:blipFill>
        <p:spPr bwMode="auto">
          <a:xfrm>
            <a:off x="212624" y="43873"/>
            <a:ext cx="431941" cy="4293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103E40-6892-4280-BB14-FBDA69390046}"/>
              </a:ext>
            </a:extLst>
          </p:cNvPr>
          <p:cNvSpPr txBox="1"/>
          <p:nvPr/>
        </p:nvSpPr>
        <p:spPr>
          <a:xfrm>
            <a:off x="137257" y="7730885"/>
            <a:ext cx="4797760" cy="2123658"/>
          </a:xfrm>
          <a:prstGeom prst="rect">
            <a:avLst/>
          </a:prstGeom>
          <a:noFill/>
          <a:ln w="381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Class News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Dosbarth </a:t>
            </a:r>
            <a:r>
              <a:rPr kumimoji="0" lang="en-GB" sz="1100" b="0" i="0" u="none" strike="noStrike" kern="1200" cap="none" spc="0" normalizeH="0" baseline="0" noProof="0" dirty="0" err="1">
                <a:ln>
                  <a:noFill/>
                </a:ln>
                <a:solidFill>
                  <a:prstClr val="black">
                    <a:lumMod val="75000"/>
                    <a:lumOff val="25000"/>
                  </a:prstClr>
                </a:solidFill>
                <a:effectLst/>
                <a:uLnTx/>
                <a:uFillTx/>
                <a:latin typeface="Calibri"/>
                <a:ea typeface="+mn-ea"/>
                <a:cs typeface="Arial" panose="020B0604020202020204" pitchFamily="34" charset="0"/>
              </a:rPr>
              <a:t>Dulas</a:t>
            </a:r>
            <a:r>
              <a:rPr kumimoji="0" lang="en-GB" sz="1100" b="0"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 – have enjoyed celebrating the author Roald Dahl, we have looked at The BFG - decorated dream jars, made dream catchers and created our own BFG.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Dosbarth Y </a:t>
            </a:r>
            <a:r>
              <a:rPr kumimoji="0" lang="en-GB" sz="1100" b="0" i="0" u="none" strike="noStrike" kern="1200" cap="none" spc="0" normalizeH="0" baseline="0" noProof="0" dirty="0" err="1">
                <a:ln>
                  <a:noFill/>
                </a:ln>
                <a:solidFill>
                  <a:prstClr val="black">
                    <a:lumMod val="75000"/>
                    <a:lumOff val="25000"/>
                  </a:prstClr>
                </a:solidFill>
                <a:effectLst/>
                <a:uLnTx/>
                <a:uFillTx/>
                <a:latin typeface="Calibri"/>
                <a:ea typeface="+mn-ea"/>
                <a:cs typeface="Arial" panose="020B0604020202020204" pitchFamily="34" charset="0"/>
              </a:rPr>
              <a:t>Llan</a:t>
            </a:r>
            <a:r>
              <a:rPr kumimoji="0" lang="en-GB" sz="1100" b="0"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 – enjoyed learning about Roald Dahl this week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Dosbarth </a:t>
            </a:r>
            <a:r>
              <a:rPr kumimoji="0" lang="en-GB" sz="1100" b="0" i="0" u="none" strike="noStrike" kern="1200" cap="none" spc="0" normalizeH="0" baseline="0" noProof="0" dirty="0" err="1">
                <a:ln>
                  <a:noFill/>
                </a:ln>
                <a:solidFill>
                  <a:prstClr val="black">
                    <a:lumMod val="75000"/>
                    <a:lumOff val="25000"/>
                  </a:prstClr>
                </a:solidFill>
                <a:effectLst/>
                <a:uLnTx/>
                <a:uFillTx/>
                <a:latin typeface="Calibri"/>
                <a:ea typeface="+mn-ea"/>
                <a:cs typeface="Arial" panose="020B0604020202020204" pitchFamily="34" charset="0"/>
              </a:rPr>
              <a:t>Betws</a:t>
            </a:r>
            <a:r>
              <a:rPr kumimoji="0" lang="en-GB" sz="1100" b="0"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 – enjoyed dressing up and celebrating Roald Dahl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Dosbarth Dolwen – has enjoyed </a:t>
            </a:r>
            <a:r>
              <a:rPr kumimoji="0" lang="en-GB" sz="1100" b="0" i="0" u="none" strike="noStrike" kern="1200" cap="none" spc="0" normalizeH="0" baseline="0" noProof="0" dirty="0" err="1">
                <a:ln>
                  <a:noFill/>
                </a:ln>
                <a:solidFill>
                  <a:prstClr val="black">
                    <a:lumMod val="75000"/>
                    <a:lumOff val="25000"/>
                  </a:prstClr>
                </a:solidFill>
                <a:effectLst/>
                <a:uLnTx/>
                <a:uFillTx/>
                <a:latin typeface="Calibri"/>
                <a:ea typeface="+mn-ea"/>
                <a:cs typeface="Arial" panose="020B0604020202020204" pitchFamily="34" charset="0"/>
              </a:rPr>
              <a:t>Roal</a:t>
            </a:r>
            <a:r>
              <a:rPr lang="en-GB" sz="1100" dirty="0">
                <a:solidFill>
                  <a:prstClr val="black">
                    <a:lumMod val="75000"/>
                    <a:lumOff val="25000"/>
                  </a:prstClr>
                </a:solidFill>
                <a:latin typeface="Calibri"/>
                <a:cs typeface="Arial" panose="020B0604020202020204" pitchFamily="34" charset="0"/>
              </a:rPr>
              <a:t>d Dahl Day, and they especially enjoyed a visit from Conwy musicians.</a:t>
            </a:r>
            <a:r>
              <a:rPr kumimoji="0" lang="en-GB" sz="1100" b="0"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Dosbarth Marian – enjoyed learning about children working in Victorian times.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Dosbarth Elian - completed their future me letters and pictures. They have brought them home to open in 20 years time. They also began their new mantle on the Deep Mine. They started to look at jobs children did in mines.</a:t>
            </a:r>
          </a:p>
        </p:txBody>
      </p:sp>
    </p:spTree>
    <p:extLst>
      <p:ext uri="{BB962C8B-B14F-4D97-AF65-F5344CB8AC3E}">
        <p14:creationId xmlns:p14="http://schemas.microsoft.com/office/powerpoint/2010/main" val="392133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DB96DA-73AB-40EC-B458-D74D9ADE90AA}"/>
              </a:ext>
            </a:extLst>
          </p:cNvPr>
          <p:cNvSpPr/>
          <p:nvPr/>
        </p:nvSpPr>
        <p:spPr>
          <a:xfrm>
            <a:off x="201241" y="581225"/>
            <a:ext cx="6455518" cy="9214391"/>
          </a:xfrm>
          <a:prstGeom prst="rect">
            <a:avLst/>
          </a:prstGeom>
          <a:noFill/>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t"/>
          <a:lstStyle/>
          <a:p>
            <a:pPr algn="l">
              <a:spcAft>
                <a:spcPts val="0"/>
              </a:spcAft>
            </a:pPr>
            <a:endParaRPr lang="en-US" sz="800" b="0" i="0">
              <a:solidFill>
                <a:schemeClr val="accent2">
                  <a:lumMod val="75000"/>
                </a:schemeClr>
              </a:solidFill>
              <a:effectLst/>
              <a:latin typeface="Calibri" panose="020F0502020204030204" pitchFamily="34" charset="0"/>
            </a:endParaRPr>
          </a:p>
        </p:txBody>
      </p:sp>
      <p:sp>
        <p:nvSpPr>
          <p:cNvPr id="20" name="Rectangle 19">
            <a:extLst>
              <a:ext uri="{FF2B5EF4-FFF2-40B4-BE49-F238E27FC236}">
                <a16:creationId xmlns:a16="http://schemas.microsoft.com/office/drawing/2014/main" id="{E89AA689-4E61-49C7-976A-5F04541998B4}"/>
              </a:ext>
            </a:extLst>
          </p:cNvPr>
          <p:cNvSpPr/>
          <p:nvPr/>
        </p:nvSpPr>
        <p:spPr>
          <a:xfrm>
            <a:off x="201241" y="117724"/>
            <a:ext cx="6452778" cy="396044"/>
          </a:xfrm>
          <a:prstGeom prst="rect">
            <a:avLst/>
          </a:prstGeom>
          <a:solidFill>
            <a:schemeClr val="bg1">
              <a:lumMod val="75000"/>
            </a:schemeClr>
          </a:solidFill>
          <a:ln w="38100">
            <a:solidFill>
              <a:schemeClr val="accent2"/>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none" lIns="91442" tIns="45720" rIns="91442" bIns="45720" numCol="1" spcCol="0" rtlCol="0" fromWordArt="0" anchor="ctr" anchorCtr="0" forceAA="0" compatLnSpc="1">
            <a:prstTxWarp prst="textNoShape">
              <a:avLst/>
            </a:prstTxWarp>
            <a:noAutofit/>
          </a:bodyPr>
          <a:lstStyle/>
          <a:p>
            <a:pPr algn="ctr"/>
            <a:r>
              <a:rPr lang="en-GB" sz="1600" b="1" dirty="0">
                <a:solidFill>
                  <a:schemeClr val="accent2">
                    <a:lumMod val="75000"/>
                  </a:schemeClr>
                </a:solidFill>
                <a:latin typeface="Century Gothic" panose="020B0502020202020204" pitchFamily="34" charset="0"/>
              </a:rPr>
              <a:t>Notice Board</a:t>
            </a:r>
          </a:p>
        </p:txBody>
      </p:sp>
      <p:sp>
        <p:nvSpPr>
          <p:cNvPr id="6" name="Rectangle 5">
            <a:extLst>
              <a:ext uri="{FF2B5EF4-FFF2-40B4-BE49-F238E27FC236}">
                <a16:creationId xmlns:a16="http://schemas.microsoft.com/office/drawing/2014/main" id="{CB9E5AC8-F873-6546-85CB-EB0F1977B43F}"/>
              </a:ext>
            </a:extLst>
          </p:cNvPr>
          <p:cNvSpPr/>
          <p:nvPr/>
        </p:nvSpPr>
        <p:spPr>
          <a:xfrm>
            <a:off x="3800834" y="1093433"/>
            <a:ext cx="2731742" cy="1271311"/>
          </a:xfrm>
          <a:prstGeom prst="rect">
            <a:avLst/>
          </a:prstGeom>
          <a:solidFill>
            <a:schemeClr val="bg1"/>
          </a:solidFill>
          <a:ln w="38100">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r>
              <a:rPr lang="en-GB" sz="1400" b="1" dirty="0">
                <a:solidFill>
                  <a:schemeClr val="tx1">
                    <a:lumMod val="75000"/>
                    <a:lumOff val="25000"/>
                  </a:schemeClr>
                </a:solidFill>
              </a:rPr>
              <a:t>Birthday Celebrations</a:t>
            </a:r>
          </a:p>
          <a:p>
            <a:r>
              <a:rPr lang="en-GB" sz="1400" dirty="0">
                <a:solidFill>
                  <a:schemeClr val="tx1">
                    <a:lumMod val="75000"/>
                    <a:lumOff val="25000"/>
                  </a:schemeClr>
                </a:solidFill>
              </a:rPr>
              <a:t>I Hills (</a:t>
            </a:r>
            <a:r>
              <a:rPr lang="en-GB" sz="1400" dirty="0" err="1">
                <a:solidFill>
                  <a:schemeClr val="tx1">
                    <a:lumMod val="75000"/>
                    <a:lumOff val="25000"/>
                  </a:schemeClr>
                </a:solidFill>
              </a:rPr>
              <a:t>Dulas</a:t>
            </a:r>
            <a:r>
              <a:rPr lang="en-GB" sz="1400" dirty="0">
                <a:solidFill>
                  <a:schemeClr val="tx1">
                    <a:lumMod val="75000"/>
                    <a:lumOff val="25000"/>
                  </a:schemeClr>
                </a:solidFill>
              </a:rPr>
              <a:t>)</a:t>
            </a:r>
          </a:p>
          <a:p>
            <a:r>
              <a:rPr lang="en-GB" sz="1400" dirty="0">
                <a:solidFill>
                  <a:schemeClr val="tx1">
                    <a:lumMod val="75000"/>
                    <a:lumOff val="25000"/>
                  </a:schemeClr>
                </a:solidFill>
              </a:rPr>
              <a:t>P Jones (Dolwen)</a:t>
            </a:r>
          </a:p>
          <a:p>
            <a:r>
              <a:rPr lang="en-GB" sz="1400" dirty="0">
                <a:solidFill>
                  <a:schemeClr val="tx1">
                    <a:lumMod val="75000"/>
                    <a:lumOff val="25000"/>
                  </a:schemeClr>
                </a:solidFill>
              </a:rPr>
              <a:t>C Jones (Elian)</a:t>
            </a:r>
          </a:p>
          <a:p>
            <a:r>
              <a:rPr lang="en-GB" sz="1400" dirty="0">
                <a:solidFill>
                  <a:schemeClr val="tx1">
                    <a:lumMod val="75000"/>
                    <a:lumOff val="25000"/>
                  </a:schemeClr>
                </a:solidFill>
              </a:rPr>
              <a:t>P-P Hughes (</a:t>
            </a:r>
            <a:r>
              <a:rPr lang="en-GB" sz="1400" dirty="0" err="1">
                <a:solidFill>
                  <a:schemeClr val="tx1">
                    <a:lumMod val="75000"/>
                    <a:lumOff val="25000"/>
                  </a:schemeClr>
                </a:solidFill>
              </a:rPr>
              <a:t>Dulas</a:t>
            </a:r>
            <a:r>
              <a:rPr lang="en-GB" sz="1400" dirty="0">
                <a:solidFill>
                  <a:schemeClr val="tx1">
                    <a:lumMod val="75000"/>
                    <a:lumOff val="25000"/>
                  </a:schemeClr>
                </a:solidFill>
              </a:rPr>
              <a:t>)</a:t>
            </a:r>
          </a:p>
        </p:txBody>
      </p:sp>
      <p:sp>
        <p:nvSpPr>
          <p:cNvPr id="7" name="Rectangle 6">
            <a:extLst>
              <a:ext uri="{FF2B5EF4-FFF2-40B4-BE49-F238E27FC236}">
                <a16:creationId xmlns:a16="http://schemas.microsoft.com/office/drawing/2014/main" id="{7EC138A9-15FE-44E2-BF31-D3610F2A2D9A}"/>
              </a:ext>
            </a:extLst>
          </p:cNvPr>
          <p:cNvSpPr/>
          <p:nvPr/>
        </p:nvSpPr>
        <p:spPr>
          <a:xfrm>
            <a:off x="342211" y="819864"/>
            <a:ext cx="3334440" cy="1685211"/>
          </a:xfrm>
          <a:prstGeom prst="rect">
            <a:avLst/>
          </a:prstGeom>
          <a:solidFill>
            <a:schemeClr val="bg1">
              <a:alpha val="80000"/>
            </a:schemeClr>
          </a:solidFill>
          <a:ln w="38100">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r>
              <a:rPr lang="en-GB" sz="1350" b="1" dirty="0" err="1">
                <a:solidFill>
                  <a:schemeClr val="tx1">
                    <a:lumMod val="75000"/>
                    <a:lumOff val="25000"/>
                  </a:schemeClr>
                </a:solidFill>
              </a:rPr>
              <a:t>Seren</a:t>
            </a:r>
            <a:r>
              <a:rPr lang="en-GB" sz="1350" b="1" dirty="0">
                <a:solidFill>
                  <a:schemeClr val="tx1">
                    <a:lumMod val="75000"/>
                    <a:lumOff val="25000"/>
                  </a:schemeClr>
                </a:solidFill>
              </a:rPr>
              <a:t> </a:t>
            </a:r>
            <a:r>
              <a:rPr lang="en-GB" sz="1350" b="1" dirty="0" err="1">
                <a:solidFill>
                  <a:schemeClr val="tx1">
                    <a:lumMod val="75000"/>
                    <a:lumOff val="25000"/>
                  </a:schemeClr>
                </a:solidFill>
              </a:rPr>
              <a:t>Yr</a:t>
            </a:r>
            <a:r>
              <a:rPr lang="en-GB" sz="1350" b="1" dirty="0">
                <a:solidFill>
                  <a:schemeClr val="tx1">
                    <a:lumMod val="75000"/>
                    <a:lumOff val="25000"/>
                  </a:schemeClr>
                </a:solidFill>
              </a:rPr>
              <a:t> </a:t>
            </a:r>
            <a:r>
              <a:rPr lang="en-GB" sz="1350" b="1" dirty="0" err="1">
                <a:solidFill>
                  <a:schemeClr val="tx1">
                    <a:lumMod val="75000"/>
                    <a:lumOff val="25000"/>
                  </a:schemeClr>
                </a:solidFill>
              </a:rPr>
              <a:t>Wythnos</a:t>
            </a:r>
            <a:r>
              <a:rPr lang="en-GB" sz="1350" b="1" dirty="0">
                <a:solidFill>
                  <a:schemeClr val="tx1">
                    <a:lumMod val="75000"/>
                    <a:lumOff val="25000"/>
                  </a:schemeClr>
                </a:solidFill>
              </a:rPr>
              <a:t> </a:t>
            </a:r>
          </a:p>
          <a:p>
            <a:r>
              <a:rPr lang="en-GB" sz="1350" dirty="0">
                <a:solidFill>
                  <a:schemeClr val="tx1">
                    <a:lumMod val="75000"/>
                    <a:lumOff val="25000"/>
                  </a:schemeClr>
                </a:solidFill>
              </a:rPr>
              <a:t>Dosbarth </a:t>
            </a:r>
            <a:r>
              <a:rPr lang="en-GB" sz="1350" dirty="0" err="1">
                <a:solidFill>
                  <a:schemeClr val="tx1">
                    <a:lumMod val="75000"/>
                    <a:lumOff val="25000"/>
                  </a:schemeClr>
                </a:solidFill>
              </a:rPr>
              <a:t>Dulas</a:t>
            </a:r>
            <a:r>
              <a:rPr lang="en-GB" sz="1350" dirty="0">
                <a:solidFill>
                  <a:schemeClr val="tx1">
                    <a:lumMod val="75000"/>
                    <a:lumOff val="25000"/>
                  </a:schemeClr>
                </a:solidFill>
              </a:rPr>
              <a:t>: G Jones &amp; </a:t>
            </a:r>
          </a:p>
          <a:p>
            <a:r>
              <a:rPr lang="en-GB" sz="1350" dirty="0">
                <a:solidFill>
                  <a:schemeClr val="tx1">
                    <a:lumMod val="75000"/>
                    <a:lumOff val="25000"/>
                  </a:schemeClr>
                </a:solidFill>
              </a:rPr>
              <a:t>M Hackett-Evans</a:t>
            </a:r>
          </a:p>
          <a:p>
            <a:r>
              <a:rPr lang="en-GB" sz="1350" dirty="0">
                <a:solidFill>
                  <a:schemeClr val="tx1">
                    <a:lumMod val="75000"/>
                    <a:lumOff val="25000"/>
                  </a:schemeClr>
                </a:solidFill>
              </a:rPr>
              <a:t>Dosbarth Y </a:t>
            </a:r>
            <a:r>
              <a:rPr lang="en-GB" sz="1350" dirty="0" err="1">
                <a:solidFill>
                  <a:schemeClr val="tx1">
                    <a:lumMod val="75000"/>
                    <a:lumOff val="25000"/>
                  </a:schemeClr>
                </a:solidFill>
              </a:rPr>
              <a:t>Llan</a:t>
            </a:r>
            <a:r>
              <a:rPr lang="en-GB" sz="1350" dirty="0">
                <a:solidFill>
                  <a:schemeClr val="tx1">
                    <a:lumMod val="75000"/>
                    <a:lumOff val="25000"/>
                  </a:schemeClr>
                </a:solidFill>
              </a:rPr>
              <a:t>: B Hamlet-Jolley</a:t>
            </a:r>
          </a:p>
          <a:p>
            <a:r>
              <a:rPr lang="en-GB" sz="1350" dirty="0">
                <a:solidFill>
                  <a:schemeClr val="tx1">
                    <a:lumMod val="75000"/>
                    <a:lumOff val="25000"/>
                  </a:schemeClr>
                </a:solidFill>
              </a:rPr>
              <a:t>Dosbarth </a:t>
            </a:r>
            <a:r>
              <a:rPr lang="en-GB" sz="1350" dirty="0" err="1">
                <a:solidFill>
                  <a:schemeClr val="tx1">
                    <a:lumMod val="75000"/>
                    <a:lumOff val="25000"/>
                  </a:schemeClr>
                </a:solidFill>
              </a:rPr>
              <a:t>Betws</a:t>
            </a:r>
            <a:r>
              <a:rPr lang="en-GB" sz="1350" dirty="0">
                <a:solidFill>
                  <a:schemeClr val="tx1">
                    <a:lumMod val="75000"/>
                    <a:lumOff val="25000"/>
                  </a:schemeClr>
                </a:solidFill>
              </a:rPr>
              <a:t>:  M Walker</a:t>
            </a:r>
          </a:p>
          <a:p>
            <a:r>
              <a:rPr lang="en-GB" sz="1350" dirty="0">
                <a:solidFill>
                  <a:schemeClr val="tx1">
                    <a:lumMod val="75000"/>
                    <a:lumOff val="25000"/>
                  </a:schemeClr>
                </a:solidFill>
              </a:rPr>
              <a:t>Dosbarth Dolwen: L Stevens</a:t>
            </a:r>
          </a:p>
          <a:p>
            <a:r>
              <a:rPr lang="en-GB" sz="1350" dirty="0">
                <a:solidFill>
                  <a:schemeClr val="tx1">
                    <a:lumMod val="75000"/>
                    <a:lumOff val="25000"/>
                  </a:schemeClr>
                </a:solidFill>
              </a:rPr>
              <a:t>Dosbarth Marian:  M Mellor</a:t>
            </a:r>
          </a:p>
          <a:p>
            <a:r>
              <a:rPr lang="en-GB" sz="1350" dirty="0">
                <a:solidFill>
                  <a:schemeClr val="tx1">
                    <a:lumMod val="75000"/>
                    <a:lumOff val="25000"/>
                  </a:schemeClr>
                </a:solidFill>
              </a:rPr>
              <a:t>Dosbarth Elian: R Neild</a:t>
            </a:r>
          </a:p>
          <a:p>
            <a:endParaRPr lang="en-GB" sz="1000" dirty="0">
              <a:solidFill>
                <a:schemeClr val="tx1">
                  <a:lumMod val="75000"/>
                  <a:lumOff val="25000"/>
                </a:schemeClr>
              </a:solidFill>
            </a:endParaRPr>
          </a:p>
          <a:p>
            <a:endParaRPr lang="en-GB" sz="1000" dirty="0">
              <a:solidFill>
                <a:schemeClr val="tx1">
                  <a:lumMod val="75000"/>
                  <a:lumOff val="25000"/>
                </a:schemeClr>
              </a:solidFill>
              <a:cs typeface="Arial" panose="020B0604020202020204" pitchFamily="34" charset="0"/>
            </a:endParaRPr>
          </a:p>
        </p:txBody>
      </p:sp>
      <p:sp>
        <p:nvSpPr>
          <p:cNvPr id="8" name="Rectangle 7">
            <a:extLst>
              <a:ext uri="{FF2B5EF4-FFF2-40B4-BE49-F238E27FC236}">
                <a16:creationId xmlns:a16="http://schemas.microsoft.com/office/drawing/2014/main" id="{3A81D3BB-B20B-40A7-976B-48E1B84771F7}"/>
              </a:ext>
            </a:extLst>
          </p:cNvPr>
          <p:cNvSpPr/>
          <p:nvPr/>
        </p:nvSpPr>
        <p:spPr>
          <a:xfrm>
            <a:off x="3202004" y="2698784"/>
            <a:ext cx="3340966" cy="1824736"/>
          </a:xfrm>
          <a:prstGeom prst="rect">
            <a:avLst/>
          </a:prstGeom>
          <a:solidFill>
            <a:schemeClr val="bg1"/>
          </a:solidFill>
          <a:ln w="38100">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r>
              <a:rPr lang="en-GB" sz="1350" b="1" dirty="0" err="1">
                <a:solidFill>
                  <a:schemeClr val="tx1">
                    <a:lumMod val="75000"/>
                    <a:lumOff val="25000"/>
                  </a:schemeClr>
                </a:solidFill>
              </a:rPr>
              <a:t>Cymro</a:t>
            </a:r>
            <a:r>
              <a:rPr lang="en-GB" sz="1350" b="1" dirty="0">
                <a:solidFill>
                  <a:schemeClr val="tx1">
                    <a:lumMod val="75000"/>
                    <a:lumOff val="25000"/>
                  </a:schemeClr>
                </a:solidFill>
              </a:rPr>
              <a:t>/</a:t>
            </a:r>
            <a:r>
              <a:rPr lang="en-GB" sz="1350" b="1" dirty="0" err="1">
                <a:solidFill>
                  <a:schemeClr val="tx1">
                    <a:lumMod val="75000"/>
                    <a:lumOff val="25000"/>
                  </a:schemeClr>
                </a:solidFill>
              </a:rPr>
              <a:t>Cymraes</a:t>
            </a:r>
            <a:r>
              <a:rPr lang="en-GB" sz="1350" b="1" dirty="0">
                <a:solidFill>
                  <a:schemeClr val="tx1">
                    <a:lumMod val="75000"/>
                    <a:lumOff val="25000"/>
                  </a:schemeClr>
                </a:solidFill>
              </a:rPr>
              <a:t> </a:t>
            </a:r>
            <a:r>
              <a:rPr lang="en-GB" sz="1350" b="1" dirty="0" err="1">
                <a:solidFill>
                  <a:schemeClr val="tx1">
                    <a:lumMod val="75000"/>
                    <a:lumOff val="25000"/>
                  </a:schemeClr>
                </a:solidFill>
              </a:rPr>
              <a:t>Yr</a:t>
            </a:r>
            <a:r>
              <a:rPr lang="en-GB" sz="1350" b="1" dirty="0">
                <a:solidFill>
                  <a:schemeClr val="tx1">
                    <a:lumMod val="75000"/>
                    <a:lumOff val="25000"/>
                  </a:schemeClr>
                </a:solidFill>
              </a:rPr>
              <a:t> </a:t>
            </a:r>
            <a:r>
              <a:rPr lang="en-GB" sz="1350" b="1" dirty="0" err="1">
                <a:solidFill>
                  <a:schemeClr val="tx1">
                    <a:lumMod val="75000"/>
                    <a:lumOff val="25000"/>
                  </a:schemeClr>
                </a:solidFill>
              </a:rPr>
              <a:t>Wythnos</a:t>
            </a:r>
            <a:endParaRPr lang="en-GB" sz="135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 </a:t>
            </a:r>
            <a:r>
              <a:rPr kumimoji="0" lang="en-GB" sz="135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Dulas</a:t>
            </a:r>
            <a:r>
              <a:rPr kumimoji="0" lang="en-GB" sz="135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S Vaughan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lumMod val="75000"/>
                    <a:lumOff val="25000"/>
                  </a:prstClr>
                </a:solidFill>
                <a:effectLst/>
                <a:uLnTx/>
                <a:uFillTx/>
                <a:latin typeface="Calibri"/>
                <a:ea typeface="+mn-ea"/>
                <a:cs typeface="+mn-cs"/>
              </a:rPr>
              <a:t>&amp; C Moreland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 Y </a:t>
            </a:r>
            <a:r>
              <a:rPr kumimoji="0" lang="en-GB" sz="135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Llan</a:t>
            </a:r>
            <a:r>
              <a:rPr kumimoji="0" lang="en-GB" sz="135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All of DYL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 </a:t>
            </a:r>
            <a:r>
              <a:rPr kumimoji="0" lang="en-GB" sz="135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Betws</a:t>
            </a:r>
            <a:r>
              <a:rPr kumimoji="0" lang="en-GB" sz="135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 Ayres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a:t>
            </a:r>
            <a:r>
              <a:rPr lang="en-GB" sz="1350" dirty="0">
                <a:solidFill>
                  <a:prstClr val="black">
                    <a:lumMod val="75000"/>
                    <a:lumOff val="25000"/>
                  </a:prstClr>
                </a:solidFill>
                <a:latin typeface="Calibri"/>
              </a:rPr>
              <a:t> </a:t>
            </a:r>
            <a:r>
              <a:rPr kumimoji="0" lang="en-GB" sz="135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Dolwen: E Dawson-Parry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 Marian:   K Tuck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 Elian: D Hughes</a:t>
            </a:r>
          </a:p>
          <a:p>
            <a:endParaRPr lang="en-GB" sz="1000" b="1" dirty="0">
              <a:solidFill>
                <a:schemeClr val="tx1">
                  <a:lumMod val="75000"/>
                  <a:lumOff val="25000"/>
                </a:schemeClr>
              </a:solidFill>
            </a:endParaRPr>
          </a:p>
        </p:txBody>
      </p:sp>
      <p:sp>
        <p:nvSpPr>
          <p:cNvPr id="2" name="TextBox 1"/>
          <p:cNvSpPr txBox="1"/>
          <p:nvPr/>
        </p:nvSpPr>
        <p:spPr>
          <a:xfrm>
            <a:off x="4343234" y="6850989"/>
            <a:ext cx="1905673" cy="1169551"/>
          </a:xfrm>
          <a:prstGeom prst="rect">
            <a:avLst/>
          </a:prstGeom>
          <a:noFill/>
          <a:ln w="38100">
            <a:solidFill>
              <a:schemeClr val="accent2">
                <a:lumMod val="75000"/>
              </a:schemeClr>
            </a:solidFill>
          </a:ln>
        </p:spPr>
        <p:txBody>
          <a:bodyPr wrap="square" rtlCol="0">
            <a:spAutoFit/>
          </a:bodyPr>
          <a:lstStyle/>
          <a:p>
            <a:r>
              <a:rPr lang="en-GB" sz="1400" b="1" u="sng" dirty="0"/>
              <a:t>REMINDER</a:t>
            </a:r>
          </a:p>
          <a:p>
            <a:r>
              <a:rPr lang="en-GB" sz="1400" dirty="0"/>
              <a:t>Please ring school</a:t>
            </a:r>
          </a:p>
          <a:p>
            <a:r>
              <a:rPr lang="en-GB" sz="1400" dirty="0"/>
              <a:t>as early as possible</a:t>
            </a:r>
          </a:p>
          <a:p>
            <a:r>
              <a:rPr lang="en-GB" sz="1400" dirty="0"/>
              <a:t>if your child is going</a:t>
            </a:r>
          </a:p>
          <a:p>
            <a:r>
              <a:rPr lang="en-GB" sz="1400" dirty="0"/>
              <a:t>to be absent</a:t>
            </a:r>
          </a:p>
        </p:txBody>
      </p:sp>
      <p:sp>
        <p:nvSpPr>
          <p:cNvPr id="3" name="TextBox 2"/>
          <p:cNvSpPr txBox="1"/>
          <p:nvPr/>
        </p:nvSpPr>
        <p:spPr>
          <a:xfrm>
            <a:off x="4468284" y="5128588"/>
            <a:ext cx="1655575" cy="1107996"/>
          </a:xfrm>
          <a:prstGeom prst="rect">
            <a:avLst/>
          </a:prstGeom>
          <a:noFill/>
          <a:ln w="38100">
            <a:solidFill>
              <a:schemeClr val="accent2">
                <a:lumMod val="75000"/>
              </a:schemeClr>
            </a:solidFill>
          </a:ln>
        </p:spPr>
        <p:txBody>
          <a:bodyPr wrap="square" rtlCol="0">
            <a:spAutoFit/>
          </a:bodyPr>
          <a:lstStyle/>
          <a:p>
            <a:r>
              <a:rPr lang="en-GB" sz="1100" b="1" u="sng" dirty="0"/>
              <a:t>Remember</a:t>
            </a:r>
          </a:p>
          <a:p>
            <a:r>
              <a:rPr lang="en-GB" sz="1100" dirty="0"/>
              <a:t>We are a cash less school – payment for breakfast club, trips etc. can be paid via parentpay or </a:t>
            </a:r>
            <a:r>
              <a:rPr lang="en-GB" sz="1100" dirty="0" err="1"/>
              <a:t>paypoint</a:t>
            </a:r>
            <a:endParaRPr lang="en-GB" sz="1100" dirty="0"/>
          </a:p>
        </p:txBody>
      </p:sp>
      <p:pic>
        <p:nvPicPr>
          <p:cNvPr id="1026" name="Picture 2" descr="cartoon star with legs and arms #star #cartoon #funny | Preschool art  activities, Alphabet crafts preschool, School art activities">
            <a:extLst>
              <a:ext uri="{FF2B5EF4-FFF2-40B4-BE49-F238E27FC236}">
                <a16:creationId xmlns:a16="http://schemas.microsoft.com/office/drawing/2014/main" id="{32CF45DE-885A-4204-9A1F-CDE65C94B0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5840" y="1257103"/>
            <a:ext cx="677532" cy="767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323FEE4-A918-4F67-8C67-3ADEA239A9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5325" y="1475017"/>
            <a:ext cx="476211" cy="4762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emium Vector | Wales flag in star. button star and flag template. easy  editing and vector in groups. national flag">
            <a:extLst>
              <a:ext uri="{FF2B5EF4-FFF2-40B4-BE49-F238E27FC236}">
                <a16:creationId xmlns:a16="http://schemas.microsoft.com/office/drawing/2014/main" id="{7044A62D-71D4-494A-AF51-C1EAB8B877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1837" y="3114963"/>
            <a:ext cx="760478" cy="7371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E9B1AA4-2A0E-4903-A299-24D54932D0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310" y="5943600"/>
            <a:ext cx="3089688" cy="1733658"/>
          </a:xfrm>
          <a:prstGeom prst="rect">
            <a:avLst/>
          </a:prstGeom>
        </p:spPr>
      </p:pic>
      <p:sp>
        <p:nvSpPr>
          <p:cNvPr id="10" name="TextBox 9">
            <a:extLst>
              <a:ext uri="{FF2B5EF4-FFF2-40B4-BE49-F238E27FC236}">
                <a16:creationId xmlns:a16="http://schemas.microsoft.com/office/drawing/2014/main" id="{1E1DB92A-8996-4442-8DAD-E6A38A0895FA}"/>
              </a:ext>
            </a:extLst>
          </p:cNvPr>
          <p:cNvSpPr txBox="1"/>
          <p:nvPr/>
        </p:nvSpPr>
        <p:spPr>
          <a:xfrm>
            <a:off x="335685" y="5073410"/>
            <a:ext cx="3481936" cy="3016210"/>
          </a:xfrm>
          <a:prstGeom prst="rect">
            <a:avLst/>
          </a:prstGeom>
          <a:noFill/>
          <a:ln w="28575">
            <a:solidFill>
              <a:srgbClr val="C00000"/>
            </a:solidFill>
          </a:ln>
        </p:spPr>
        <p:txBody>
          <a:bodyPr wrap="square" rtlCol="0">
            <a:spAutoFit/>
          </a:bodyPr>
          <a:lstStyle/>
          <a:p>
            <a:endParaRPr lang="en-GB" sz="1000" dirty="0"/>
          </a:p>
          <a:p>
            <a:endParaRPr lang="en-GB" sz="1000" dirty="0"/>
          </a:p>
          <a:p>
            <a:r>
              <a:rPr lang="en-GB" sz="1000" dirty="0"/>
              <a:t>Wales Senior Women will face USA at </a:t>
            </a:r>
            <a:r>
              <a:rPr lang="en-GB" sz="1000" dirty="0" err="1"/>
              <a:t>Stadiwm</a:t>
            </a:r>
            <a:r>
              <a:rPr lang="en-GB" sz="1000" dirty="0"/>
              <a:t> CSM (Eirias Park, Colwyn Bay) on Saturday 30 September. Tickets are £5 for adults  and £1 for children.</a:t>
            </a:r>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r>
              <a:rPr lang="en-GB" sz="1000" dirty="0"/>
              <a:t> </a:t>
            </a:r>
          </a:p>
          <a:p>
            <a:r>
              <a:rPr lang="en-GB" sz="1000" dirty="0"/>
              <a:t> </a:t>
            </a:r>
          </a:p>
        </p:txBody>
      </p:sp>
      <p:sp>
        <p:nvSpPr>
          <p:cNvPr id="4" name="TextBox 3">
            <a:extLst>
              <a:ext uri="{FF2B5EF4-FFF2-40B4-BE49-F238E27FC236}">
                <a16:creationId xmlns:a16="http://schemas.microsoft.com/office/drawing/2014/main" id="{8848494F-5602-4A51-ACBF-BB66C34C3133}"/>
              </a:ext>
            </a:extLst>
          </p:cNvPr>
          <p:cNvSpPr txBox="1"/>
          <p:nvPr/>
        </p:nvSpPr>
        <p:spPr>
          <a:xfrm>
            <a:off x="3817620" y="8485971"/>
            <a:ext cx="2731743" cy="1200329"/>
          </a:xfrm>
          <a:prstGeom prst="rect">
            <a:avLst/>
          </a:prstGeom>
          <a:noFill/>
          <a:ln w="28575">
            <a:solidFill>
              <a:schemeClr val="accent2">
                <a:lumMod val="75000"/>
              </a:schemeClr>
            </a:solidFill>
          </a:ln>
        </p:spPr>
        <p:txBody>
          <a:bodyPr wrap="square" rtlCol="0">
            <a:spAutoFit/>
          </a:bodyPr>
          <a:lstStyle/>
          <a:p>
            <a:r>
              <a:rPr lang="en-GB" sz="1200" u="sng" dirty="0"/>
              <a:t>Safeguarding</a:t>
            </a:r>
          </a:p>
          <a:p>
            <a:r>
              <a:rPr lang="en-GB" sz="1200" dirty="0"/>
              <a:t>Our Designated Safeguarding Officers</a:t>
            </a:r>
          </a:p>
          <a:p>
            <a:r>
              <a:rPr lang="en-GB" sz="1200" dirty="0"/>
              <a:t>are Mr Owen Rogers and Mrs Beth</a:t>
            </a:r>
          </a:p>
          <a:p>
            <a:r>
              <a:rPr lang="en-GB" sz="1200" dirty="0"/>
              <a:t>Hughes.  If you need to talk to us</a:t>
            </a:r>
          </a:p>
          <a:p>
            <a:r>
              <a:rPr lang="en-GB" sz="1200" dirty="0"/>
              <a:t>about any concerns, please contact</a:t>
            </a:r>
          </a:p>
          <a:p>
            <a:r>
              <a:rPr lang="en-GB" sz="1200" dirty="0"/>
              <a:t>us at School.</a:t>
            </a:r>
          </a:p>
        </p:txBody>
      </p:sp>
      <p:pic>
        <p:nvPicPr>
          <p:cNvPr id="11" name="Picture 2" descr="Premium Vector | Two little cute girls play with a ball. kids playing  outdoors cartoon character. children have fun. summer recreation activity.">
            <a:extLst>
              <a:ext uri="{FF2B5EF4-FFF2-40B4-BE49-F238E27FC236}">
                <a16:creationId xmlns:a16="http://schemas.microsoft.com/office/drawing/2014/main" id="{3F81B71C-09A6-4E37-9324-694E33BCFE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593" y="2743714"/>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19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DB96DA-73AB-40EC-B458-D74D9ADE90AA}"/>
              </a:ext>
            </a:extLst>
          </p:cNvPr>
          <p:cNvSpPr/>
          <p:nvPr/>
        </p:nvSpPr>
        <p:spPr>
          <a:xfrm>
            <a:off x="201241" y="581225"/>
            <a:ext cx="6455518" cy="9214391"/>
          </a:xfrm>
          <a:prstGeom prst="rect">
            <a:avLst/>
          </a:prstGeom>
          <a:noFill/>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t"/>
          <a:lstStyle/>
          <a:p>
            <a:pPr algn="l">
              <a:spcAft>
                <a:spcPts val="0"/>
              </a:spcAft>
            </a:pPr>
            <a:endParaRPr lang="en-US" sz="800" b="0" i="0">
              <a:solidFill>
                <a:schemeClr val="accent2">
                  <a:lumMod val="75000"/>
                </a:schemeClr>
              </a:solidFill>
              <a:effectLst/>
              <a:latin typeface="Calibri" panose="020F0502020204030204" pitchFamily="34" charset="0"/>
            </a:endParaRPr>
          </a:p>
        </p:txBody>
      </p:sp>
      <p:sp>
        <p:nvSpPr>
          <p:cNvPr id="20" name="Rectangle 19">
            <a:extLst>
              <a:ext uri="{FF2B5EF4-FFF2-40B4-BE49-F238E27FC236}">
                <a16:creationId xmlns:a16="http://schemas.microsoft.com/office/drawing/2014/main" id="{E89AA689-4E61-49C7-976A-5F04541998B4}"/>
              </a:ext>
            </a:extLst>
          </p:cNvPr>
          <p:cNvSpPr/>
          <p:nvPr/>
        </p:nvSpPr>
        <p:spPr>
          <a:xfrm>
            <a:off x="201241" y="117724"/>
            <a:ext cx="6452778" cy="396044"/>
          </a:xfrm>
          <a:prstGeom prst="rect">
            <a:avLst/>
          </a:prstGeom>
          <a:solidFill>
            <a:schemeClr val="bg1">
              <a:lumMod val="75000"/>
            </a:schemeClr>
          </a:solidFill>
          <a:ln w="38100">
            <a:solidFill>
              <a:schemeClr val="accent2"/>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none" lIns="91442" tIns="45720" rIns="91442" bIns="45720" numCol="1" spcCol="0" rtlCol="0" fromWordArt="0" anchor="ctr" anchorCtr="0" forceAA="0" compatLnSpc="1">
            <a:prstTxWarp prst="textNoShape">
              <a:avLst/>
            </a:prstTxWarp>
            <a:noAutofit/>
          </a:bodyPr>
          <a:lstStyle/>
          <a:p>
            <a:pPr algn="ctr"/>
            <a:r>
              <a:rPr lang="en-GB" sz="1600" b="1">
                <a:solidFill>
                  <a:schemeClr val="accent2">
                    <a:lumMod val="75000"/>
                  </a:schemeClr>
                </a:solidFill>
                <a:latin typeface="Century Gothic" panose="020B0502020202020204" pitchFamily="34" charset="0"/>
              </a:rPr>
              <a:t>Our week in pictures …</a:t>
            </a:r>
          </a:p>
        </p:txBody>
      </p:sp>
      <p:pic>
        <p:nvPicPr>
          <p:cNvPr id="3" name="Picture 2">
            <a:extLst>
              <a:ext uri="{FF2B5EF4-FFF2-40B4-BE49-F238E27FC236}">
                <a16:creationId xmlns:a16="http://schemas.microsoft.com/office/drawing/2014/main" id="{FD6A90F7-3882-4B2C-AAFC-9F71697627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566" y="696952"/>
            <a:ext cx="3055434" cy="4073912"/>
          </a:xfrm>
          <a:prstGeom prst="rect">
            <a:avLst/>
          </a:prstGeom>
        </p:spPr>
      </p:pic>
      <p:pic>
        <p:nvPicPr>
          <p:cNvPr id="6" name="Picture 5">
            <a:extLst>
              <a:ext uri="{FF2B5EF4-FFF2-40B4-BE49-F238E27FC236}">
                <a16:creationId xmlns:a16="http://schemas.microsoft.com/office/drawing/2014/main" id="{DB12CBEF-A412-47CD-9CCB-A672185F5E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167" y="4838321"/>
            <a:ext cx="3312532" cy="2484399"/>
          </a:xfrm>
          <a:prstGeom prst="rect">
            <a:avLst/>
          </a:prstGeom>
        </p:spPr>
      </p:pic>
      <p:pic>
        <p:nvPicPr>
          <p:cNvPr id="8" name="Picture 7">
            <a:extLst>
              <a:ext uri="{FF2B5EF4-FFF2-40B4-BE49-F238E27FC236}">
                <a16:creationId xmlns:a16="http://schemas.microsoft.com/office/drawing/2014/main" id="{C5093D13-0F87-4B58-B01B-F03FBF5605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8400" y="696952"/>
            <a:ext cx="3055434" cy="4073912"/>
          </a:xfrm>
          <a:prstGeom prst="rect">
            <a:avLst/>
          </a:prstGeom>
        </p:spPr>
      </p:pic>
      <p:pic>
        <p:nvPicPr>
          <p:cNvPr id="1026" name="Picture 2">
            <a:extLst>
              <a:ext uri="{FF2B5EF4-FFF2-40B4-BE49-F238E27FC236}">
                <a16:creationId xmlns:a16="http://schemas.microsoft.com/office/drawing/2014/main" id="{7821D229-D9D7-46B3-8C36-3F345420B2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9540" y="6697039"/>
            <a:ext cx="2934293" cy="293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x_4490F968-21AF-44E8-B710-891E7BD02533" descr="IMG_2934.jpg">
            <a:extLst>
              <a:ext uri="{FF2B5EF4-FFF2-40B4-BE49-F238E27FC236}">
                <a16:creationId xmlns:a16="http://schemas.microsoft.com/office/drawing/2014/main" id="{20823A50-5283-4677-A5B7-8F0A95B5291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1460" y="4979851"/>
            <a:ext cx="2070538" cy="155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D369FF27-4580-4E44-88A4-297C19A9AB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9745" y="7560527"/>
            <a:ext cx="2621540" cy="1966155"/>
          </a:xfrm>
          <a:prstGeom prst="rect">
            <a:avLst/>
          </a:prstGeom>
        </p:spPr>
      </p:pic>
    </p:spTree>
    <p:extLst>
      <p:ext uri="{BB962C8B-B14F-4D97-AF65-F5344CB8AC3E}">
        <p14:creationId xmlns:p14="http://schemas.microsoft.com/office/powerpoint/2010/main" val="374816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DB96DA-73AB-40EC-B458-D74D9ADE90AA}"/>
              </a:ext>
            </a:extLst>
          </p:cNvPr>
          <p:cNvSpPr/>
          <p:nvPr/>
        </p:nvSpPr>
        <p:spPr>
          <a:xfrm>
            <a:off x="201241" y="581225"/>
            <a:ext cx="6455518" cy="9214391"/>
          </a:xfrm>
          <a:prstGeom prst="rect">
            <a:avLst/>
          </a:prstGeom>
          <a:noFill/>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t"/>
          <a:lstStyle/>
          <a:p>
            <a:pPr algn="l">
              <a:spcAft>
                <a:spcPts val="0"/>
              </a:spcAft>
            </a:pPr>
            <a:endParaRPr lang="en-US" sz="800" b="0" i="0">
              <a:solidFill>
                <a:schemeClr val="accent2">
                  <a:lumMod val="75000"/>
                </a:schemeClr>
              </a:solidFill>
              <a:effectLst/>
              <a:latin typeface="Calibri" panose="020F0502020204030204" pitchFamily="34" charset="0"/>
            </a:endParaRPr>
          </a:p>
        </p:txBody>
      </p:sp>
      <p:sp>
        <p:nvSpPr>
          <p:cNvPr id="20" name="Rectangle 19">
            <a:extLst>
              <a:ext uri="{FF2B5EF4-FFF2-40B4-BE49-F238E27FC236}">
                <a16:creationId xmlns:a16="http://schemas.microsoft.com/office/drawing/2014/main" id="{E89AA689-4E61-49C7-976A-5F04541998B4}"/>
              </a:ext>
            </a:extLst>
          </p:cNvPr>
          <p:cNvSpPr/>
          <p:nvPr/>
        </p:nvSpPr>
        <p:spPr>
          <a:xfrm>
            <a:off x="201241" y="117724"/>
            <a:ext cx="6452778" cy="396044"/>
          </a:xfrm>
          <a:prstGeom prst="rect">
            <a:avLst/>
          </a:prstGeom>
          <a:solidFill>
            <a:schemeClr val="bg1">
              <a:lumMod val="75000"/>
            </a:schemeClr>
          </a:solidFill>
          <a:ln w="38100">
            <a:solidFill>
              <a:schemeClr val="accent2"/>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none" lIns="91442" tIns="45720" rIns="91442" bIns="45720" numCol="1" spcCol="0" rtlCol="0" fromWordArt="0" anchor="ctr" anchorCtr="0" forceAA="0" compatLnSpc="1">
            <a:prstTxWarp prst="textNoShape">
              <a:avLst/>
            </a:prstTxWarp>
            <a:noAutofit/>
          </a:bodyPr>
          <a:lstStyle/>
          <a:p>
            <a:pPr algn="ctr"/>
            <a:r>
              <a:rPr lang="en-GB" sz="1600" b="1">
                <a:solidFill>
                  <a:schemeClr val="accent2">
                    <a:lumMod val="75000"/>
                  </a:schemeClr>
                </a:solidFill>
                <a:latin typeface="Century Gothic" panose="020B0502020202020204" pitchFamily="34" charset="0"/>
              </a:rPr>
              <a:t>Our week in pictures …</a:t>
            </a:r>
          </a:p>
        </p:txBody>
      </p:sp>
      <p:pic>
        <p:nvPicPr>
          <p:cNvPr id="8" name="Picture 7">
            <a:extLst>
              <a:ext uri="{FF2B5EF4-FFF2-40B4-BE49-F238E27FC236}">
                <a16:creationId xmlns:a16="http://schemas.microsoft.com/office/drawing/2014/main" id="{04FB5E04-DBC4-48B4-B9FB-4CCED5F4DF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5952" y="940868"/>
            <a:ext cx="1982729" cy="1487047"/>
          </a:xfrm>
          <a:prstGeom prst="rect">
            <a:avLst/>
          </a:prstGeom>
        </p:spPr>
      </p:pic>
      <p:pic>
        <p:nvPicPr>
          <p:cNvPr id="10" name="Picture 9">
            <a:extLst>
              <a:ext uri="{FF2B5EF4-FFF2-40B4-BE49-F238E27FC236}">
                <a16:creationId xmlns:a16="http://schemas.microsoft.com/office/drawing/2014/main" id="{E8D89D38-F6DE-4242-8A6C-8ABE57DA88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692740" y="940866"/>
            <a:ext cx="1982731" cy="1487049"/>
          </a:xfrm>
          <a:prstGeom prst="rect">
            <a:avLst/>
          </a:prstGeom>
        </p:spPr>
      </p:pic>
      <p:pic>
        <p:nvPicPr>
          <p:cNvPr id="12" name="Picture 11">
            <a:extLst>
              <a:ext uri="{FF2B5EF4-FFF2-40B4-BE49-F238E27FC236}">
                <a16:creationId xmlns:a16="http://schemas.microsoft.com/office/drawing/2014/main" id="{B10A70C8-8ABE-4C05-A58E-71BB44BF58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249530" y="940867"/>
            <a:ext cx="1982730" cy="1487048"/>
          </a:xfrm>
          <a:prstGeom prst="rect">
            <a:avLst/>
          </a:prstGeom>
        </p:spPr>
      </p:pic>
      <p:pic>
        <p:nvPicPr>
          <p:cNvPr id="14" name="Picture 13">
            <a:extLst>
              <a:ext uri="{FF2B5EF4-FFF2-40B4-BE49-F238E27FC236}">
                <a16:creationId xmlns:a16="http://schemas.microsoft.com/office/drawing/2014/main" id="{2EA618E2-D66F-4C98-A84B-94CF86EC63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806319" y="940866"/>
            <a:ext cx="1982730" cy="1487048"/>
          </a:xfrm>
          <a:prstGeom prst="rect">
            <a:avLst/>
          </a:prstGeom>
        </p:spPr>
      </p:pic>
      <p:pic>
        <p:nvPicPr>
          <p:cNvPr id="2050" name="x_4A83F285-66DD-4B28-92B1-2F56450EA356" descr="IMG_2943.jpg">
            <a:extLst>
              <a:ext uri="{FF2B5EF4-FFF2-40B4-BE49-F238E27FC236}">
                <a16:creationId xmlns:a16="http://schemas.microsoft.com/office/drawing/2014/main" id="{44E40220-2092-4224-B030-9BF1238829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793" y="2787554"/>
            <a:ext cx="2269347" cy="170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x_10C56BCA-0901-4F2C-B487-03D86BC48EA0" descr="IMG_2939.jpg">
            <a:extLst>
              <a:ext uri="{FF2B5EF4-FFF2-40B4-BE49-F238E27FC236}">
                <a16:creationId xmlns:a16="http://schemas.microsoft.com/office/drawing/2014/main" id="{3E4DE8DA-1477-4F11-9ED0-93E3AA4CC0C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60106" y="2787554"/>
            <a:ext cx="1487048" cy="198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3E629F36-20EC-4980-9F1F-994A3F3AFF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097" y="5696876"/>
            <a:ext cx="1906010" cy="1429508"/>
          </a:xfrm>
          <a:prstGeom prst="rect">
            <a:avLst/>
          </a:prstGeom>
        </p:spPr>
      </p:pic>
      <p:pic>
        <p:nvPicPr>
          <p:cNvPr id="15" name="Picture 14">
            <a:extLst>
              <a:ext uri="{FF2B5EF4-FFF2-40B4-BE49-F238E27FC236}">
                <a16:creationId xmlns:a16="http://schemas.microsoft.com/office/drawing/2014/main" id="{DCDD5025-2238-4179-8DB2-3E1C85E3E69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flipV="1">
            <a:off x="2463356" y="4639984"/>
            <a:ext cx="2070539" cy="1552905"/>
          </a:xfrm>
          <a:prstGeom prst="rect">
            <a:avLst/>
          </a:prstGeom>
        </p:spPr>
      </p:pic>
      <p:pic>
        <p:nvPicPr>
          <p:cNvPr id="16" name="Picture 15">
            <a:extLst>
              <a:ext uri="{FF2B5EF4-FFF2-40B4-BE49-F238E27FC236}">
                <a16:creationId xmlns:a16="http://schemas.microsoft.com/office/drawing/2014/main" id="{A23F0B04-D2B8-4BC3-87EF-D5D017CD44A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73143" y="5658536"/>
            <a:ext cx="1801064" cy="1467848"/>
          </a:xfrm>
          <a:prstGeom prst="rect">
            <a:avLst/>
          </a:prstGeom>
        </p:spPr>
      </p:pic>
      <p:pic>
        <p:nvPicPr>
          <p:cNvPr id="17" name="Picture 16">
            <a:extLst>
              <a:ext uri="{FF2B5EF4-FFF2-40B4-BE49-F238E27FC236}">
                <a16:creationId xmlns:a16="http://schemas.microsoft.com/office/drawing/2014/main" id="{E890FB6E-2FCE-48EE-B87F-C738D259B17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3793" y="7449015"/>
            <a:ext cx="2968920" cy="2226689"/>
          </a:xfrm>
          <a:prstGeom prst="rect">
            <a:avLst/>
          </a:prstGeom>
        </p:spPr>
      </p:pic>
      <p:pic>
        <p:nvPicPr>
          <p:cNvPr id="18" name="Picture 17">
            <a:extLst>
              <a:ext uri="{FF2B5EF4-FFF2-40B4-BE49-F238E27FC236}">
                <a16:creationId xmlns:a16="http://schemas.microsoft.com/office/drawing/2014/main" id="{584C0750-B41B-4524-9D1F-BC1DFB3CC7A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21354" y="2803166"/>
            <a:ext cx="2070538" cy="1702010"/>
          </a:xfrm>
          <a:prstGeom prst="rect">
            <a:avLst/>
          </a:prstGeom>
        </p:spPr>
      </p:pic>
      <p:pic>
        <p:nvPicPr>
          <p:cNvPr id="19" name="Picture 18">
            <a:extLst>
              <a:ext uri="{FF2B5EF4-FFF2-40B4-BE49-F238E27FC236}">
                <a16:creationId xmlns:a16="http://schemas.microsoft.com/office/drawing/2014/main" id="{E2D010FA-C591-4C55-A652-7C381C02AA2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48040" y="7449015"/>
            <a:ext cx="2726167" cy="2226688"/>
          </a:xfrm>
          <a:prstGeom prst="rect">
            <a:avLst/>
          </a:prstGeom>
        </p:spPr>
      </p:pic>
    </p:spTree>
    <p:extLst>
      <p:ext uri="{BB962C8B-B14F-4D97-AF65-F5344CB8AC3E}">
        <p14:creationId xmlns:p14="http://schemas.microsoft.com/office/powerpoint/2010/main" val="2646293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3080BFAC361A4A947090A4D84E3540" ma:contentTypeVersion="14" ma:contentTypeDescription="Create a new document." ma:contentTypeScope="" ma:versionID="633a95680be7ed1a4949d5e13b4df324">
  <xsd:schema xmlns:xsd="http://www.w3.org/2001/XMLSchema" xmlns:xs="http://www.w3.org/2001/XMLSchema" xmlns:p="http://schemas.microsoft.com/office/2006/metadata/properties" xmlns:ns3="04546c28-a00d-4eeb-974b-3a21a9cfac6b" xmlns:ns4="fac43ee5-24f3-4bb4-b067-8789e7130520" targetNamespace="http://schemas.microsoft.com/office/2006/metadata/properties" ma:root="true" ma:fieldsID="1efd602d6d2bdfd13653dd1a43448d37" ns3:_="" ns4:_="">
    <xsd:import namespace="04546c28-a00d-4eeb-974b-3a21a9cfac6b"/>
    <xsd:import namespace="fac43ee5-24f3-4bb4-b067-8789e713052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546c28-a00d-4eeb-974b-3a21a9cfac6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c43ee5-24f3-4bb4-b067-8789e713052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D3B84F-1806-462F-9520-817D23EE9934}">
  <ds:schemaRefs>
    <ds:schemaRef ds:uri="http://schemas.microsoft.com/sharepoint/v3/contenttype/forms"/>
  </ds:schemaRefs>
</ds:datastoreItem>
</file>

<file path=customXml/itemProps2.xml><?xml version="1.0" encoding="utf-8"?>
<ds:datastoreItem xmlns:ds="http://schemas.openxmlformats.org/officeDocument/2006/customXml" ds:itemID="{6A39D3A0-181D-4C40-8B6A-A2D7959416AD}">
  <ds:schemaRefs>
    <ds:schemaRef ds:uri="http://schemas.microsoft.com/office/infopath/2007/PartnerControls"/>
    <ds:schemaRef ds:uri="http://purl.org/dc/dcmitype/"/>
    <ds:schemaRef ds:uri="fac43ee5-24f3-4bb4-b067-8789e7130520"/>
    <ds:schemaRef ds:uri="04546c28-a00d-4eeb-974b-3a21a9cfac6b"/>
    <ds:schemaRef ds:uri="http://purl.org/dc/terms/"/>
    <ds:schemaRef ds:uri="http://purl.org/dc/elements/1.1/"/>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875CEDC4-E5A6-4264-BAC3-76B220A8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546c28-a00d-4eeb-974b-3a21a9cfac6b"/>
    <ds:schemaRef ds:uri="fac43ee5-24f3-4bb4-b067-8789e71305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11509</TotalTime>
  <Words>741</Words>
  <Application>Microsoft Office PowerPoint</Application>
  <PresentationFormat>A4 Paper (210x297 mm)</PresentationFormat>
  <Paragraphs>125</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Century Gothic</vt:lpstr>
      <vt:lpstr>Wingdings</vt:lpstr>
      <vt:lpstr>Office Theme</vt:lpstr>
      <vt:lpstr>PowerPoint Presentation</vt:lpstr>
      <vt:lpstr>PowerPoint Presentation</vt:lpstr>
      <vt:lpstr>PowerPoint Presentation</vt:lpstr>
      <vt:lpstr>PowerPoint Presentation</vt:lpstr>
    </vt:vector>
  </TitlesOfParts>
  <Company>Danone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KUIJSTERMANS Pascal</dc:creator>
  <cp:lastModifiedBy>J Lawless-Gregory (Ysgol Cynfran)</cp:lastModifiedBy>
  <cp:revision>562</cp:revision>
  <cp:lastPrinted>2023-09-15T12:33:22Z</cp:lastPrinted>
  <dcterms:created xsi:type="dcterms:W3CDTF">2017-10-22T17:29:53Z</dcterms:created>
  <dcterms:modified xsi:type="dcterms:W3CDTF">2023-09-15T12:34:48Z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0x0101001F3080BFAC361A4A947090A4D84E3540</vt:lpwstr>
  </property>
</Properties>
</file>