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1"/>
  </p:notesMasterIdLst>
  <p:sldIdLst>
    <p:sldId id="258" r:id="rId5"/>
    <p:sldId id="269" r:id="rId6"/>
    <p:sldId id="271" r:id="rId7"/>
    <p:sldId id="272" r:id="rId8"/>
    <p:sldId id="273" r:id="rId9"/>
    <p:sldId id="274" r:id="rId10"/>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owells" initials="RH" lastIdx="1" clrIdx="0">
    <p:extLst>
      <p:ext uri="{19B8F6BF-5375-455C-9EA6-DF929625EA0E}">
        <p15:presenceInfo xmlns:p15="http://schemas.microsoft.com/office/powerpoint/2012/main" userId="S-1-5-21-1330921265-3645032851-3685698410-3991" providerId="AD"/>
      </p:ext>
    </p:extLst>
  </p:cmAuthor>
  <p:cmAuthor id="2" name="Don Blears" initials="DB" lastIdx="2" clrIdx="1">
    <p:extLst>
      <p:ext uri="{19B8F6BF-5375-455C-9EA6-DF929625EA0E}">
        <p15:presenceInfo xmlns:p15="http://schemas.microsoft.com/office/powerpoint/2012/main" userId="553db1b12532db39" providerId="Windows Live"/>
      </p:ext>
    </p:extLst>
  </p:cmAuthor>
  <p:cmAuthor id="3" name="R Howells (Ysgol Cynfran)" initials="RH(C" lastIdx="1" clrIdx="2">
    <p:extLst>
      <p:ext uri="{19B8F6BF-5375-455C-9EA6-DF929625EA0E}">
        <p15:presenceInfo xmlns:p15="http://schemas.microsoft.com/office/powerpoint/2012/main" userId="R Howells (Ysgol Cynf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6D9"/>
    <a:srgbClr val="275C9D"/>
    <a:srgbClr val="FF3399"/>
    <a:srgbClr val="FFFFFF"/>
    <a:srgbClr val="FFFF66"/>
    <a:srgbClr val="FFFFCC"/>
    <a:srgbClr val="F1F5E7"/>
    <a:srgbClr val="26A232"/>
    <a:srgbClr val="32D632"/>
    <a:srgbClr val="50D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DBE53-A916-0E48-8380-8941D96035CE}" v="11" dt="2021-11-25T16:11:32.47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4" autoAdjust="0"/>
    <p:restoredTop sz="93657" autoAdjust="0"/>
  </p:normalViewPr>
  <p:slideViewPr>
    <p:cSldViewPr snapToGrid="0">
      <p:cViewPr>
        <p:scale>
          <a:sx n="190" d="100"/>
          <a:sy n="190" d="100"/>
        </p:scale>
        <p:origin x="138" y="-720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19" tIns="45710" rIns="91419" bIns="45710" rtlCol="0"/>
          <a:lstStyle>
            <a:lvl1pPr algn="l">
              <a:defRPr sz="1200"/>
            </a:lvl1pPr>
          </a:lstStyle>
          <a:p>
            <a:endParaRPr lang="en-GB"/>
          </a:p>
        </p:txBody>
      </p:sp>
      <p:sp>
        <p:nvSpPr>
          <p:cNvPr id="3" name="Date Placeholder 2"/>
          <p:cNvSpPr>
            <a:spLocks noGrp="1"/>
          </p:cNvSpPr>
          <p:nvPr>
            <p:ph type="dt" idx="1"/>
          </p:nvPr>
        </p:nvSpPr>
        <p:spPr>
          <a:xfrm>
            <a:off x="3850446" y="0"/>
            <a:ext cx="2945659" cy="496332"/>
          </a:xfrm>
          <a:prstGeom prst="rect">
            <a:avLst/>
          </a:prstGeom>
        </p:spPr>
        <p:txBody>
          <a:bodyPr vert="horz" lIns="91419" tIns="45710" rIns="91419" bIns="45710" rtlCol="0"/>
          <a:lstStyle>
            <a:lvl1pPr algn="r">
              <a:defRPr sz="1200"/>
            </a:lvl1pPr>
          </a:lstStyle>
          <a:p>
            <a:fld id="{C32DB029-17D5-4EED-819F-CE99B65D62EA}" type="datetimeFigureOut">
              <a:rPr lang="en-GB" smtClean="0"/>
              <a:t>29/09/2023</a:t>
            </a:fld>
            <a:endParaRPr lang="en-GB"/>
          </a:p>
        </p:txBody>
      </p:sp>
      <p:sp>
        <p:nvSpPr>
          <p:cNvPr id="4" name="Slide Image Placeholder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1419" tIns="45710" rIns="91419" bIns="45710" rtlCol="0" anchor="ctr"/>
          <a:lstStyle/>
          <a:p>
            <a:endParaRPr lang="en-GB"/>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19" tIns="45710" rIns="91419"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28583"/>
            <a:ext cx="2945659" cy="496332"/>
          </a:xfrm>
          <a:prstGeom prst="rect">
            <a:avLst/>
          </a:prstGeom>
        </p:spPr>
        <p:txBody>
          <a:bodyPr vert="horz" lIns="91419" tIns="45710" rIns="91419" bIns="4571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28583"/>
            <a:ext cx="2945659" cy="496332"/>
          </a:xfrm>
          <a:prstGeom prst="rect">
            <a:avLst/>
          </a:prstGeom>
        </p:spPr>
        <p:txBody>
          <a:bodyPr vert="horz" lIns="91419" tIns="45710" rIns="91419" bIns="45710" rtlCol="0" anchor="b"/>
          <a:lstStyle>
            <a:lvl1pPr algn="r">
              <a:defRPr sz="1200"/>
            </a:lvl1pPr>
          </a:lstStyle>
          <a:p>
            <a:fld id="{992C2B65-1142-44CB-A5D0-2113B069AF6D}" type="slidenum">
              <a:rPr lang="en-GB" smtClean="0"/>
              <a:t>‹#›</a:t>
            </a:fld>
            <a:endParaRPr lang="en-GB"/>
          </a:p>
        </p:txBody>
      </p:sp>
    </p:spTree>
    <p:extLst>
      <p:ext uri="{BB962C8B-B14F-4D97-AF65-F5344CB8AC3E}">
        <p14:creationId xmlns:p14="http://schemas.microsoft.com/office/powerpoint/2010/main" val="101958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2C2B65-1142-44CB-A5D0-2113B069AF6D}" type="slidenum">
              <a:rPr lang="en-GB" smtClean="0"/>
              <a:t>0</a:t>
            </a:fld>
            <a:endParaRPr lang="en-GB"/>
          </a:p>
        </p:txBody>
      </p:sp>
    </p:spTree>
    <p:extLst>
      <p:ext uri="{BB962C8B-B14F-4D97-AF65-F5344CB8AC3E}">
        <p14:creationId xmlns:p14="http://schemas.microsoft.com/office/powerpoint/2010/main" val="773230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1</a:t>
            </a:fld>
            <a:endParaRPr lang="en-GB"/>
          </a:p>
        </p:txBody>
      </p:sp>
    </p:spTree>
    <p:extLst>
      <p:ext uri="{BB962C8B-B14F-4D97-AF65-F5344CB8AC3E}">
        <p14:creationId xmlns:p14="http://schemas.microsoft.com/office/powerpoint/2010/main" val="8666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2</a:t>
            </a:fld>
            <a:endParaRPr lang="en-GB"/>
          </a:p>
        </p:txBody>
      </p:sp>
    </p:spTree>
    <p:extLst>
      <p:ext uri="{BB962C8B-B14F-4D97-AF65-F5344CB8AC3E}">
        <p14:creationId xmlns:p14="http://schemas.microsoft.com/office/powerpoint/2010/main" val="38424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3</a:t>
            </a:fld>
            <a:endParaRPr lang="en-GB"/>
          </a:p>
        </p:txBody>
      </p:sp>
    </p:spTree>
    <p:extLst>
      <p:ext uri="{BB962C8B-B14F-4D97-AF65-F5344CB8AC3E}">
        <p14:creationId xmlns:p14="http://schemas.microsoft.com/office/powerpoint/2010/main" val="363589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4</a:t>
            </a:fld>
            <a:endParaRPr lang="en-GB"/>
          </a:p>
        </p:txBody>
      </p:sp>
    </p:spTree>
    <p:extLst>
      <p:ext uri="{BB962C8B-B14F-4D97-AF65-F5344CB8AC3E}">
        <p14:creationId xmlns:p14="http://schemas.microsoft.com/office/powerpoint/2010/main" val="283668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C2B65-1142-44CB-A5D0-2113B069AF6D}" type="slidenum">
              <a:rPr lang="en-GB" smtClean="0"/>
              <a:t>5</a:t>
            </a:fld>
            <a:endParaRPr lang="en-GB"/>
          </a:p>
        </p:txBody>
      </p:sp>
    </p:spTree>
    <p:extLst>
      <p:ext uri="{BB962C8B-B14F-4D97-AF65-F5344CB8AC3E}">
        <p14:creationId xmlns:p14="http://schemas.microsoft.com/office/powerpoint/2010/main" val="391697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6"/>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63" indent="0" algn="ctr">
              <a:buNone/>
              <a:defRPr>
                <a:solidFill>
                  <a:schemeClr val="tx1">
                    <a:tint val="75000"/>
                  </a:schemeClr>
                </a:solidFill>
              </a:defRPr>
            </a:lvl2pPr>
            <a:lvl3pPr marL="914324" indent="0" algn="ctr">
              <a:buNone/>
              <a:defRPr>
                <a:solidFill>
                  <a:schemeClr val="tx1">
                    <a:tint val="75000"/>
                  </a:schemeClr>
                </a:solidFill>
              </a:defRPr>
            </a:lvl3pPr>
            <a:lvl4pPr marL="1371487" indent="0" algn="ctr">
              <a:buNone/>
              <a:defRPr>
                <a:solidFill>
                  <a:schemeClr val="tx1">
                    <a:tint val="75000"/>
                  </a:schemeClr>
                </a:solidFill>
              </a:defRPr>
            </a:lvl4pPr>
            <a:lvl5pPr marL="1828647" indent="0" algn="ctr">
              <a:buNone/>
              <a:defRPr>
                <a:solidFill>
                  <a:schemeClr val="tx1">
                    <a:tint val="75000"/>
                  </a:schemeClr>
                </a:solidFill>
              </a:defRPr>
            </a:lvl5pPr>
            <a:lvl6pPr marL="2285809" indent="0" algn="ctr">
              <a:buNone/>
              <a:defRPr>
                <a:solidFill>
                  <a:schemeClr val="tx1">
                    <a:tint val="75000"/>
                  </a:schemeClr>
                </a:solidFill>
              </a:defRPr>
            </a:lvl6pPr>
            <a:lvl7pPr marL="2742970" indent="0" algn="ctr">
              <a:buNone/>
              <a:defRPr>
                <a:solidFill>
                  <a:schemeClr val="tx1">
                    <a:tint val="75000"/>
                  </a:schemeClr>
                </a:solidFill>
              </a:defRPr>
            </a:lvl7pPr>
            <a:lvl8pPr marL="3200130"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62C7E4-E019-4D5B-A4B7-B1259951D678}" type="datetime1">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5013176" y="9558242"/>
            <a:ext cx="1728192" cy="219294"/>
          </a:xfrm>
          <a:ln>
            <a:noFill/>
          </a:ln>
        </p:spPr>
        <p:txBody>
          <a:bodyPr/>
          <a:lstStyle/>
          <a:p>
            <a:r>
              <a:rPr lang="en-GB"/>
              <a:t>Page </a:t>
            </a:r>
            <a:fld id="{8973BB5B-783C-4181-A8E3-8E71A30A1A15}" type="slidenum">
              <a:rPr lang="en-GB" smtClean="0"/>
              <a:pPr/>
              <a:t>‹#›</a:t>
            </a:fld>
            <a:r>
              <a:rPr lang="en-GB"/>
              <a:t> of</a:t>
            </a:r>
          </a:p>
        </p:txBody>
      </p:sp>
    </p:spTree>
    <p:extLst>
      <p:ext uri="{BB962C8B-B14F-4D97-AF65-F5344CB8AC3E}">
        <p14:creationId xmlns:p14="http://schemas.microsoft.com/office/powerpoint/2010/main" val="390999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9C59A6-AB50-4490-833D-E64592E5F3DE}" type="datetime1">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253893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700"/>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8" y="529700"/>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E9625E4-F637-498B-8754-3E72DB842752}" type="datetime1">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405798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417551-F503-4129-B7FC-14922E853E38}" type="datetime1">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36087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5"/>
          </a:xfrm>
        </p:spPr>
        <p:txBody>
          <a:bodyPr anchor="b"/>
          <a:lstStyle>
            <a:lvl1pPr marL="0" indent="0">
              <a:buNone/>
              <a:defRPr sz="2000">
                <a:solidFill>
                  <a:schemeClr val="tx1">
                    <a:tint val="75000"/>
                  </a:schemeClr>
                </a:solidFill>
              </a:defRPr>
            </a:lvl1pPr>
            <a:lvl2pPr marL="457163" indent="0">
              <a:buNone/>
              <a:defRPr sz="1801">
                <a:solidFill>
                  <a:schemeClr val="tx1">
                    <a:tint val="75000"/>
                  </a:schemeClr>
                </a:solidFill>
              </a:defRPr>
            </a:lvl2pPr>
            <a:lvl3pPr marL="914324" indent="0">
              <a:buNone/>
              <a:defRPr sz="1600">
                <a:solidFill>
                  <a:schemeClr val="tx1">
                    <a:tint val="75000"/>
                  </a:schemeClr>
                </a:solidFill>
              </a:defRPr>
            </a:lvl3pPr>
            <a:lvl4pPr marL="1371487" indent="0">
              <a:buNone/>
              <a:defRPr sz="1400">
                <a:solidFill>
                  <a:schemeClr val="tx1">
                    <a:tint val="75000"/>
                  </a:schemeClr>
                </a:solidFill>
              </a:defRPr>
            </a:lvl4pPr>
            <a:lvl5pPr marL="1828647" indent="0">
              <a:buNone/>
              <a:defRPr sz="1400">
                <a:solidFill>
                  <a:schemeClr val="tx1">
                    <a:tint val="75000"/>
                  </a:schemeClr>
                </a:solidFill>
              </a:defRPr>
            </a:lvl5pPr>
            <a:lvl6pPr marL="2285809" indent="0">
              <a:buNone/>
              <a:defRPr sz="1400">
                <a:solidFill>
                  <a:schemeClr val="tx1">
                    <a:tint val="75000"/>
                  </a:schemeClr>
                </a:solidFill>
              </a:defRPr>
            </a:lvl6pPr>
            <a:lvl7pPr marL="2742970" indent="0">
              <a:buNone/>
              <a:defRPr sz="1400">
                <a:solidFill>
                  <a:schemeClr val="tx1">
                    <a:tint val="75000"/>
                  </a:schemeClr>
                </a:solidFill>
              </a:defRPr>
            </a:lvl7pPr>
            <a:lvl8pPr marL="3200130" indent="0">
              <a:buNone/>
              <a:defRPr sz="1400">
                <a:solidFill>
                  <a:schemeClr val="tx1">
                    <a:tint val="75000"/>
                  </a:schemeClr>
                </a:solidFill>
              </a:defRPr>
            </a:lvl8pPr>
            <a:lvl9pPr marL="365729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BBD49-CA20-4D0A-97B9-F4E2E18FC4E2}" type="datetime1">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60994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8"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3" y="3081868"/>
            <a:ext cx="2257425" cy="8715905"/>
          </a:xfrm>
        </p:spPr>
        <p:txBody>
          <a:bodyPr/>
          <a:lstStyle>
            <a:lvl1pPr>
              <a:defRPr sz="2799"/>
            </a:lvl1pPr>
            <a:lvl2pPr>
              <a:defRPr sz="2402"/>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D09C12-0F0D-46D9-9FE4-E504F70A0991}" type="datetime1">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48643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217385"/>
            <a:ext cx="3030141" cy="924101"/>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3141486"/>
            <a:ext cx="303014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2" y="2217385"/>
            <a:ext cx="3031331" cy="924101"/>
          </a:xfrm>
        </p:spPr>
        <p:txBody>
          <a:bodyPr anchor="b"/>
          <a:lstStyle>
            <a:lvl1pPr marL="0" indent="0">
              <a:buNone/>
              <a:defRPr sz="2402" b="1"/>
            </a:lvl1pPr>
            <a:lvl2pPr marL="457163" indent="0">
              <a:buNone/>
              <a:defRPr sz="2000" b="1"/>
            </a:lvl2pPr>
            <a:lvl3pPr marL="914324" indent="0">
              <a:buNone/>
              <a:defRPr sz="1801" b="1"/>
            </a:lvl3pPr>
            <a:lvl4pPr marL="1371487" indent="0">
              <a:buNone/>
              <a:defRPr sz="1600" b="1"/>
            </a:lvl4pPr>
            <a:lvl5pPr marL="1828647" indent="0">
              <a:buNone/>
              <a:defRPr sz="1600" b="1"/>
            </a:lvl5pPr>
            <a:lvl6pPr marL="2285809" indent="0">
              <a:buNone/>
              <a:defRPr sz="1600" b="1"/>
            </a:lvl6pPr>
            <a:lvl7pPr marL="2742970" indent="0">
              <a:buNone/>
              <a:defRPr sz="1600" b="1"/>
            </a:lvl7pPr>
            <a:lvl8pPr marL="3200130" indent="0">
              <a:buNone/>
              <a:defRPr sz="1600" b="1"/>
            </a:lvl8pPr>
            <a:lvl9pPr marL="365729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3141486"/>
            <a:ext cx="3031331" cy="5707416"/>
          </a:xfrm>
        </p:spPr>
        <p:txBody>
          <a:bodyPr/>
          <a:lstStyle>
            <a:lvl1pPr>
              <a:defRPr sz="2402"/>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A45D58-798E-462C-9336-ED6667584375}" type="datetime1">
              <a:rPr lang="en-GB" smtClean="0"/>
              <a:t>29/09/2023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82563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74FBE5-68DD-439A-9170-01CEC4353148}" type="datetime1">
              <a:rPr lang="en-GB" smtClean="0"/>
              <a:t>29/09/2023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187008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32FE3-767B-4441-8C32-C1B3B137BF7D}" type="datetime1">
              <a:rPr lang="en-GB" smtClean="0"/>
              <a:t>29/09/2023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118409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9"/>
            <a:ext cx="3833813" cy="8454497"/>
          </a:xfrm>
        </p:spPr>
        <p:txBody>
          <a:bodyPr/>
          <a:lstStyle>
            <a:lvl1pPr>
              <a:defRPr sz="3198"/>
            </a:lvl1pPr>
            <a:lvl2pPr>
              <a:defRPr sz="2799"/>
            </a:lvl2pPr>
            <a:lvl3pPr>
              <a:defRPr sz="240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E9131-48C3-4413-B83F-2096C0471D0A}" type="datetime1">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71537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198"/>
            </a:lvl1pPr>
            <a:lvl2pPr marL="457163" indent="0">
              <a:buNone/>
              <a:defRPr sz="2799"/>
            </a:lvl2pPr>
            <a:lvl3pPr marL="914324" indent="0">
              <a:buNone/>
              <a:defRPr sz="2402"/>
            </a:lvl3pPr>
            <a:lvl4pPr marL="1371487" indent="0">
              <a:buNone/>
              <a:defRPr sz="2000"/>
            </a:lvl4pPr>
            <a:lvl5pPr marL="1828647" indent="0">
              <a:buNone/>
              <a:defRPr sz="2000"/>
            </a:lvl5pPr>
            <a:lvl6pPr marL="2285809" indent="0">
              <a:buNone/>
              <a:defRPr sz="2000"/>
            </a:lvl6pPr>
            <a:lvl7pPr marL="2742970" indent="0">
              <a:buNone/>
              <a:defRPr sz="2000"/>
            </a:lvl7pPr>
            <a:lvl8pPr marL="3200130" indent="0">
              <a:buNone/>
              <a:defRPr sz="2000"/>
            </a:lvl8pPr>
            <a:lvl9pPr marL="3657294"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163" indent="0">
              <a:buNone/>
              <a:defRPr sz="1200"/>
            </a:lvl2pPr>
            <a:lvl3pPr marL="914324" indent="0">
              <a:buNone/>
              <a:defRPr sz="1000"/>
            </a:lvl3pPr>
            <a:lvl4pPr marL="1371487" indent="0">
              <a:buNone/>
              <a:defRPr sz="900"/>
            </a:lvl4pPr>
            <a:lvl5pPr marL="1828647" indent="0">
              <a:buNone/>
              <a:defRPr sz="900"/>
            </a:lvl5pPr>
            <a:lvl6pPr marL="2285809" indent="0">
              <a:buNone/>
              <a:defRPr sz="900"/>
            </a:lvl6pPr>
            <a:lvl7pPr marL="2742970" indent="0">
              <a:buNone/>
              <a:defRPr sz="900"/>
            </a:lvl7pPr>
            <a:lvl8pPr marL="3200130" indent="0">
              <a:buNone/>
              <a:defRPr sz="900"/>
            </a:lvl8pPr>
            <a:lvl9pPr marL="365729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52D630-973F-4C3B-83AE-B215AF39491D}" type="datetime1">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73BB5B-783C-4181-A8E3-8E71A30A1A15}" type="slidenum">
              <a:rPr lang="en-GB" smtClean="0"/>
              <a:t>‹#›</a:t>
            </a:fld>
            <a:endParaRPr lang="en-GB"/>
          </a:p>
        </p:txBody>
      </p:sp>
    </p:spTree>
    <p:extLst>
      <p:ext uri="{BB962C8B-B14F-4D97-AF65-F5344CB8AC3E}">
        <p14:creationId xmlns:p14="http://schemas.microsoft.com/office/powerpoint/2010/main" val="156807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1"/>
          </a:xfrm>
          <a:prstGeom prst="rect">
            <a:avLst/>
          </a:prstGeom>
        </p:spPr>
        <p:txBody>
          <a:bodyPr vert="horz" lIns="91440" tIns="45720" rIns="91440" bIns="45720" rtlCol="0" anchor="ctr"/>
          <a:lstStyle>
            <a:lvl1pPr algn="l">
              <a:defRPr sz="1200">
                <a:solidFill>
                  <a:schemeClr val="tx1">
                    <a:tint val="75000"/>
                  </a:schemeClr>
                </a:solidFill>
              </a:defRPr>
            </a:lvl1pPr>
          </a:lstStyle>
          <a:p>
            <a:fld id="{185A0124-BB91-457A-BA4A-7D04BA92B0E9}" type="datetime1">
              <a:rPr lang="en-GB" smtClean="0"/>
              <a:t>29/09/2023</a:t>
            </a:fld>
            <a:endParaRPr lang="en-GB"/>
          </a:p>
        </p:txBody>
      </p:sp>
      <p:sp>
        <p:nvSpPr>
          <p:cNvPr id="5" name="Footer Placeholder 4"/>
          <p:cNvSpPr>
            <a:spLocks noGrp="1"/>
          </p:cNvSpPr>
          <p:nvPr>
            <p:ph type="ftr" sz="quarter" idx="3"/>
          </p:nvPr>
        </p:nvSpPr>
        <p:spPr>
          <a:xfrm>
            <a:off x="2343150" y="9181396"/>
            <a:ext cx="2171700" cy="5274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489505"/>
            <a:ext cx="1600200" cy="219294"/>
          </a:xfrm>
          <a:prstGeom prst="rect">
            <a:avLst/>
          </a:prstGeom>
          <a:solidFill>
            <a:schemeClr val="bg1">
              <a:alpha val="80000"/>
            </a:schemeClr>
          </a:solidFill>
          <a:ln w="38100">
            <a:solidFill>
              <a:srgbClr val="FFFFFF"/>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lang="en-GB" sz="1000" b="1" smtClean="0">
                <a:solidFill>
                  <a:schemeClr val="accent1">
                    <a:lumMod val="75000"/>
                  </a:schemeClr>
                </a:solidFill>
                <a:latin typeface="Century Gothic" panose="020B0502020202020204" pitchFamily="34" charset="0"/>
              </a:defRPr>
            </a:lvl1pPr>
          </a:lstStyle>
          <a:p>
            <a:fld id="{8973BB5B-783C-4181-A8E3-8E71A30A1A15}" type="slidenum">
              <a:rPr lang="en-GB" smtClean="0"/>
              <a:pPr/>
              <a:t>‹#›</a:t>
            </a:fld>
            <a:endParaRPr lang="en-GB"/>
          </a:p>
        </p:txBody>
      </p:sp>
    </p:spTree>
    <p:extLst>
      <p:ext uri="{BB962C8B-B14F-4D97-AF65-F5344CB8AC3E}">
        <p14:creationId xmlns:p14="http://schemas.microsoft.com/office/powerpoint/2010/main" val="400689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324" rtl="0" eaLnBrk="1" latinLnBrk="0" hangingPunct="1">
        <a:spcBef>
          <a:spcPct val="0"/>
        </a:spcBef>
        <a:buNone/>
        <a:defRPr sz="4400" kern="1200">
          <a:solidFill>
            <a:schemeClr val="tx1"/>
          </a:solidFill>
          <a:latin typeface="+mj-lt"/>
          <a:ea typeface="+mj-ea"/>
          <a:cs typeface="+mj-cs"/>
        </a:defRPr>
      </a:lvl1pPr>
    </p:titleStyle>
    <p:bodyStyle>
      <a:lvl1pPr marL="342872" indent="-342872" algn="l" defTabSz="914324" rtl="0" eaLnBrk="1" latinLnBrk="0" hangingPunct="1">
        <a:spcBef>
          <a:spcPct val="20000"/>
        </a:spcBef>
        <a:buFont typeface="Arial" panose="020B0604020202020204" pitchFamily="34" charset="0"/>
        <a:buChar char="•"/>
        <a:defRPr sz="3198" kern="1200">
          <a:solidFill>
            <a:schemeClr val="tx1"/>
          </a:solidFill>
          <a:latin typeface="+mn-lt"/>
          <a:ea typeface="+mn-ea"/>
          <a:cs typeface="+mn-cs"/>
        </a:defRPr>
      </a:lvl1pPr>
      <a:lvl2pPr marL="742887" indent="-285725" algn="l" defTabSz="914324"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903" indent="-228581" algn="l" defTabSz="914324" rtl="0" eaLnBrk="1" latinLnBrk="0" hangingPunct="1">
        <a:spcBef>
          <a:spcPct val="20000"/>
        </a:spcBef>
        <a:buFont typeface="Arial" panose="020B0604020202020204" pitchFamily="34" charset="0"/>
        <a:buChar char="•"/>
        <a:defRPr sz="2402" kern="1200">
          <a:solidFill>
            <a:schemeClr val="tx1"/>
          </a:solidFill>
          <a:latin typeface="+mn-lt"/>
          <a:ea typeface="+mn-ea"/>
          <a:cs typeface="+mn-cs"/>
        </a:defRPr>
      </a:lvl3pPr>
      <a:lvl4pPr marL="1600064"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90"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4"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01" kern="1200">
          <a:solidFill>
            <a:schemeClr val="tx1"/>
          </a:solidFill>
          <a:latin typeface="+mn-lt"/>
          <a:ea typeface="+mn-ea"/>
          <a:cs typeface="+mn-cs"/>
        </a:defRPr>
      </a:lvl1pPr>
      <a:lvl2pPr marL="457163" algn="l" defTabSz="914324" rtl="0" eaLnBrk="1" latinLnBrk="0" hangingPunct="1">
        <a:defRPr sz="1801" kern="1200">
          <a:solidFill>
            <a:schemeClr val="tx1"/>
          </a:solidFill>
          <a:latin typeface="+mn-lt"/>
          <a:ea typeface="+mn-ea"/>
          <a:cs typeface="+mn-cs"/>
        </a:defRPr>
      </a:lvl2pPr>
      <a:lvl3pPr marL="914324" algn="l" defTabSz="914324" rtl="0" eaLnBrk="1" latinLnBrk="0" hangingPunct="1">
        <a:defRPr sz="1801" kern="1200">
          <a:solidFill>
            <a:schemeClr val="tx1"/>
          </a:solidFill>
          <a:latin typeface="+mn-lt"/>
          <a:ea typeface="+mn-ea"/>
          <a:cs typeface="+mn-cs"/>
        </a:defRPr>
      </a:lvl3pPr>
      <a:lvl4pPr marL="1371487" algn="l" defTabSz="914324" rtl="0" eaLnBrk="1" latinLnBrk="0" hangingPunct="1">
        <a:defRPr sz="1801" kern="1200">
          <a:solidFill>
            <a:schemeClr val="tx1"/>
          </a:solidFill>
          <a:latin typeface="+mn-lt"/>
          <a:ea typeface="+mn-ea"/>
          <a:cs typeface="+mn-cs"/>
        </a:defRPr>
      </a:lvl4pPr>
      <a:lvl5pPr marL="1828647" algn="l" defTabSz="914324" rtl="0" eaLnBrk="1" latinLnBrk="0" hangingPunct="1">
        <a:defRPr sz="1801" kern="1200">
          <a:solidFill>
            <a:schemeClr val="tx1"/>
          </a:solidFill>
          <a:latin typeface="+mn-lt"/>
          <a:ea typeface="+mn-ea"/>
          <a:cs typeface="+mn-cs"/>
        </a:defRPr>
      </a:lvl5pPr>
      <a:lvl6pPr marL="2285809" algn="l" defTabSz="914324" rtl="0" eaLnBrk="1" latinLnBrk="0" hangingPunct="1">
        <a:defRPr sz="1801" kern="1200">
          <a:solidFill>
            <a:schemeClr val="tx1"/>
          </a:solidFill>
          <a:latin typeface="+mn-lt"/>
          <a:ea typeface="+mn-ea"/>
          <a:cs typeface="+mn-cs"/>
        </a:defRPr>
      </a:lvl6pPr>
      <a:lvl7pPr marL="2742970" algn="l" defTabSz="914324" rtl="0" eaLnBrk="1" latinLnBrk="0" hangingPunct="1">
        <a:defRPr sz="1801" kern="1200">
          <a:solidFill>
            <a:schemeClr val="tx1"/>
          </a:solidFill>
          <a:latin typeface="+mn-lt"/>
          <a:ea typeface="+mn-ea"/>
          <a:cs typeface="+mn-cs"/>
        </a:defRPr>
      </a:lvl7pPr>
      <a:lvl8pPr marL="3200130" algn="l" defTabSz="914324" rtl="0" eaLnBrk="1" latinLnBrk="0" hangingPunct="1">
        <a:defRPr sz="1801" kern="1200">
          <a:solidFill>
            <a:schemeClr val="tx1"/>
          </a:solidFill>
          <a:latin typeface="+mn-lt"/>
          <a:ea typeface="+mn-ea"/>
          <a:cs typeface="+mn-cs"/>
        </a:defRPr>
      </a:lvl8pPr>
      <a:lvl9pPr marL="3657294" algn="l" defTabSz="91432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fsJ-y4oTXAhWHZ1AKHf6wA2IQjRwIBw&amp;url=https://www.ysgolcynfran.co.uk/?lightbox%3Dimage8gs&amp;psig=AOvVaw1UXQYyT5aNzJc8tCGI9mke&amp;ust=150878007081062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co.uk/url?sa=i&amp;rct=j&amp;q=&amp;esrc=s&amp;source=images&amp;cd=&amp;cad=rja&amp;uact=8&amp;ved=0ahUKEwixl6-h4oTXAhXQEVAKHTdjCLcQjRwIBw&amp;url=https://twitter.com/ysgolcynfran&amp;psig=AOvVaw1UXQYyT5aNzJc8tCGI9mke&amp;ust=1508780070810627"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hyperlink" Target="https://eur02.safelinks.protection.outlook.com/?url=https%3A%2F%2Fwww.venuecymru.co.uk%2Fplay-opera-live-autumn&amp;data=05%7C01%7CSwyddfa%40cynfran.conwy.sch.uk%7C6fbc99ed036f4bb848da08dbbf423629%7C4f3f0e52b734416494091b601d147993%7C0%7C0%7C638314063320078611%7CUnknown%7CTWFpbGZsb3d8eyJWIjoiMC4wLjAwMDAiLCJQIjoiV2luMzIiLCJBTiI6Ik1haWwiLCJXVCI6Mn0%3D%7C3000%7C%7C%7C&amp;sdata=7LtcCnbAqyvdurWFDu97rBOZrmSlpCxamePGivevi9w%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ysgol cynf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8739" y="62853"/>
            <a:ext cx="1726502" cy="1258244"/>
          </a:xfrm>
          <a:prstGeom prst="rect">
            <a:avLst/>
          </a:prstGeom>
          <a:solidFill>
            <a:schemeClr val="accent1">
              <a:lumMod val="60000"/>
              <a:lumOff val="40000"/>
              <a:alpha val="80000"/>
            </a:schemeClr>
          </a:solidFill>
          <a:ln w="38100" cmpd="sng">
            <a:solidFill>
              <a:schemeClr val="accent2"/>
            </a:solidFill>
          </a:ln>
        </p:spPr>
      </p:pic>
      <p:sp>
        <p:nvSpPr>
          <p:cNvPr id="10" name="Rectangle 9"/>
          <p:cNvSpPr/>
          <p:nvPr/>
        </p:nvSpPr>
        <p:spPr>
          <a:xfrm>
            <a:off x="137257" y="625930"/>
            <a:ext cx="4797761" cy="34963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US" sz="1400" b="1" dirty="0">
                <a:solidFill>
                  <a:schemeClr val="accent2">
                    <a:lumMod val="75000"/>
                  </a:schemeClr>
                </a:solidFill>
                <a:latin typeface="Century Gothic" panose="020B0502020202020204" pitchFamily="34" charset="0"/>
              </a:rPr>
              <a:t>Friday 29</a:t>
            </a:r>
            <a:r>
              <a:rPr lang="en-US" sz="1400" b="1" baseline="30000" dirty="0">
                <a:solidFill>
                  <a:schemeClr val="accent2">
                    <a:lumMod val="75000"/>
                  </a:schemeClr>
                </a:solidFill>
                <a:latin typeface="Century Gothic" panose="020B0502020202020204" pitchFamily="34" charset="0"/>
              </a:rPr>
              <a:t>th</a:t>
            </a:r>
            <a:r>
              <a:rPr lang="en-US" sz="1400" b="1" dirty="0">
                <a:solidFill>
                  <a:schemeClr val="accent2">
                    <a:lumMod val="75000"/>
                  </a:schemeClr>
                </a:solidFill>
                <a:latin typeface="Century Gothic" panose="020B0502020202020204" pitchFamily="34" charset="0"/>
              </a:rPr>
              <a:t> September 2023</a:t>
            </a:r>
            <a:endParaRPr lang="en-US" sz="900" b="1" dirty="0">
              <a:solidFill>
                <a:schemeClr val="accent2">
                  <a:lumMod val="75000"/>
                </a:schemeClr>
              </a:solidFill>
              <a:latin typeface="Century Gothic" panose="020B0502020202020204" pitchFamily="34" charset="0"/>
            </a:endParaRPr>
          </a:p>
        </p:txBody>
      </p:sp>
      <p:sp>
        <p:nvSpPr>
          <p:cNvPr id="4" name="Rectangle 3"/>
          <p:cNvSpPr/>
          <p:nvPr/>
        </p:nvSpPr>
        <p:spPr>
          <a:xfrm>
            <a:off x="1146653" y="118402"/>
            <a:ext cx="277896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dirty="0">
                <a:solidFill>
                  <a:schemeClr val="accent2">
                    <a:lumMod val="75000"/>
                  </a:schemeClr>
                </a:solidFill>
                <a:latin typeface="Century Gothic" panose="020B0502020202020204" pitchFamily="34" charset="0"/>
              </a:rPr>
              <a:t>Ysgol </a:t>
            </a:r>
            <a:r>
              <a:rPr lang="en-GB" sz="1600" b="1" dirty="0" err="1">
                <a:solidFill>
                  <a:schemeClr val="accent2">
                    <a:lumMod val="75000"/>
                  </a:schemeClr>
                </a:solidFill>
                <a:latin typeface="Century Gothic" panose="020B0502020202020204" pitchFamily="34" charset="0"/>
              </a:rPr>
              <a:t>Cynfran</a:t>
            </a:r>
            <a:r>
              <a:rPr lang="en-GB" sz="1600" b="1">
                <a:solidFill>
                  <a:schemeClr val="accent2">
                    <a:lumMod val="75000"/>
                  </a:schemeClr>
                </a:solidFill>
                <a:latin typeface="Century Gothic" panose="020B0502020202020204" pitchFamily="34" charset="0"/>
              </a:rPr>
              <a:t> – Newsletter</a:t>
            </a:r>
          </a:p>
        </p:txBody>
      </p:sp>
      <p:sp>
        <p:nvSpPr>
          <p:cNvPr id="2" name="Rectangle 1">
            <a:extLst>
              <a:ext uri="{FF2B5EF4-FFF2-40B4-BE49-F238E27FC236}">
                <a16:creationId xmlns:a16="http://schemas.microsoft.com/office/drawing/2014/main" id="{4FF2175B-AE83-438F-9162-9BFB1495DDEB}"/>
              </a:ext>
            </a:extLst>
          </p:cNvPr>
          <p:cNvSpPr/>
          <p:nvPr/>
        </p:nvSpPr>
        <p:spPr>
          <a:xfrm>
            <a:off x="5008575" y="1453243"/>
            <a:ext cx="1766829" cy="8401300"/>
          </a:xfrm>
          <a:prstGeom prst="rect">
            <a:avLst/>
          </a:prstGeom>
          <a:solidFill>
            <a:schemeClr val="bg1">
              <a:lumMod val="7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2">
                    <a:lumMod val="75000"/>
                  </a:schemeClr>
                </a:solidFill>
              </a:rPr>
              <a:t>Important Dates </a:t>
            </a:r>
            <a:r>
              <a:rPr lang="en-GB" sz="1000" b="1" dirty="0">
                <a:solidFill>
                  <a:schemeClr val="accent2">
                    <a:lumMod val="75000"/>
                  </a:schemeClr>
                </a:solidFill>
                <a:latin typeface="Calibri" panose="020F0502020204030204" pitchFamily="34" charset="0"/>
                <a:cs typeface="Calibri" panose="020F0502020204030204" pitchFamily="34" charset="0"/>
              </a:rPr>
              <a:t>2023</a:t>
            </a:r>
          </a:p>
          <a:p>
            <a:endParaRPr lang="en-GB" sz="500" dirty="0">
              <a:solidFill>
                <a:schemeClr val="accent2">
                  <a:lumMod val="75000"/>
                </a:schemeClr>
              </a:solidFill>
              <a:latin typeface="Century Gothic" panose="020B0502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October 2</a:t>
            </a:r>
            <a:r>
              <a:rPr kumimoji="0" lang="en-US" sz="1000" b="1" i="0" u="sng"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nd</a:t>
            </a:r>
            <a:r>
              <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&amp; 3</a:t>
            </a:r>
            <a:r>
              <a:rPr kumimoji="0" lang="en-US" sz="1000" b="1" i="0" u="sng"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rd</a:t>
            </a:r>
            <a:endPar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Designed to Smile visit </a:t>
            </a:r>
            <a:r>
              <a:rPr kumimoji="0" lang="en-US" sz="1000" b="0" i="0" u="none" strike="noStrike" kern="120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rPr>
              <a:t>Dosbarth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a:t>
            </a:r>
            <a:r>
              <a:rPr kumimoji="0" lang="en-US" sz="1000" b="0" i="0" u="none" strike="noStrike" kern="120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rPr>
              <a:t>Dulas</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to </a:t>
            </a:r>
            <a:r>
              <a:rPr kumimoji="0" lang="en-US" sz="1000" b="0" i="0" u="none" strike="noStrike" kern="120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rPr>
              <a:t>Dobarth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a:t>
            </a:r>
            <a:r>
              <a:rPr kumimoji="0" lang="en-US" sz="1000" b="0" i="0" u="none" strike="noStrike" kern="120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rPr>
              <a:t>Betws</a:t>
            </a:r>
            <a:endPar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C0504D">
                  <a:lumMod val="75000"/>
                </a:srgbClr>
              </a:solidFill>
              <a:latin typeface="Calibri" panose="020F0502020204030204" pitchFamily="34" charset="0"/>
              <a:cs typeface="Calibri" panose="020F0502020204030204" pitchFamily="34" charset="0"/>
            </a:endParaRPr>
          </a:p>
          <a:p>
            <a:pPr>
              <a:defRPr/>
            </a:pPr>
            <a:r>
              <a:rPr kumimoji="0" lang="en-US" sz="1000" b="1" i="0" u="sng" strike="noStrike" kern="1200" cap="none" spc="0" normalizeH="0" baseline="0" noProof="0" dirty="0">
                <a:ln>
                  <a:noFill/>
                </a:ln>
                <a:solidFill>
                  <a:srgbClr val="C0504D">
                    <a:lumMod val="75000"/>
                  </a:srgbClr>
                </a:solidFill>
                <a:effectLst/>
                <a:uLnTx/>
                <a:uFillTx/>
                <a:latin typeface="Calibri"/>
                <a:ea typeface="+mn-ea"/>
                <a:cs typeface="+mn-cs"/>
              </a:rPr>
              <a:t>Thursday 5</a:t>
            </a:r>
            <a:r>
              <a:rPr kumimoji="0" lang="en-US" sz="1000" b="1" i="0" u="sng" strike="noStrike" kern="1200" cap="none" spc="0" normalizeH="0" baseline="30000" noProof="0" dirty="0">
                <a:ln>
                  <a:noFill/>
                </a:ln>
                <a:solidFill>
                  <a:srgbClr val="C0504D">
                    <a:lumMod val="75000"/>
                  </a:srgbClr>
                </a:solidFill>
                <a:effectLst/>
                <a:uLnTx/>
                <a:uFillTx/>
                <a:latin typeface="Calibri"/>
                <a:ea typeface="+mn-ea"/>
                <a:cs typeface="+mn-cs"/>
              </a:rPr>
              <a:t>th</a:t>
            </a:r>
            <a:r>
              <a:rPr kumimoji="0" lang="en-US" sz="1000" b="1" i="0" u="sng"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sz="1000" i="0" strike="noStrike" kern="1200" cap="none" spc="0" normalizeH="0" baseline="0" noProof="0" dirty="0">
                <a:ln>
                  <a:noFill/>
                </a:ln>
                <a:solidFill>
                  <a:srgbClr val="C0504D">
                    <a:lumMod val="75000"/>
                  </a:srgbClr>
                </a:solidFill>
                <a:effectLst/>
                <a:uLnTx/>
                <a:uFillTx/>
                <a:latin typeface="Calibri"/>
                <a:ea typeface="+mn-ea"/>
                <a:cs typeface="+mn-cs"/>
              </a:rPr>
              <a:t>October - MW</a:t>
            </a:r>
            <a:r>
              <a:rPr kumimoji="0" lang="en-US" sz="1000" b="0" i="0" u="none" strike="noStrike" kern="1200" cap="none" spc="0" normalizeH="0" baseline="0" noProof="0" dirty="0">
                <a:ln>
                  <a:noFill/>
                </a:ln>
                <a:solidFill>
                  <a:srgbClr val="C0504D">
                    <a:lumMod val="75000"/>
                  </a:srgbClr>
                </a:solidFill>
                <a:effectLst/>
                <a:uLnTx/>
                <a:uFillTx/>
                <a:latin typeface="Calibri"/>
                <a:ea typeface="+mn-ea"/>
                <a:cs typeface="+mn-cs"/>
              </a:rPr>
              <a:t> Sports </a:t>
            </a:r>
            <a:r>
              <a:rPr kumimoji="0" lang="en-US" sz="1000" b="0" i="0" u="none" strike="noStrike" kern="1200" cap="none" spc="0" normalizeH="0" baseline="0" noProof="0" dirty="0" err="1">
                <a:ln>
                  <a:noFill/>
                </a:ln>
                <a:solidFill>
                  <a:srgbClr val="C0504D">
                    <a:lumMod val="75000"/>
                  </a:srgbClr>
                </a:solidFill>
                <a:effectLst/>
                <a:uLnTx/>
                <a:uFillTx/>
                <a:latin typeface="Calibri"/>
                <a:ea typeface="+mn-ea"/>
                <a:cs typeface="+mn-cs"/>
              </a:rPr>
              <a:t>Dosbarth</a:t>
            </a:r>
            <a:r>
              <a:rPr kumimoji="0" lang="en-US" sz="1000" b="0" i="0" u="none" strike="noStrike" kern="1200" cap="none" spc="0" normalizeH="0" baseline="0" noProof="0" dirty="0">
                <a:ln>
                  <a:noFill/>
                </a:ln>
                <a:solidFill>
                  <a:srgbClr val="C0504D">
                    <a:lumMod val="75000"/>
                  </a:srgbClr>
                </a:solidFill>
                <a:effectLst/>
                <a:uLnTx/>
                <a:uFillTx/>
                <a:latin typeface="Calibri"/>
                <a:ea typeface="+mn-ea"/>
                <a:cs typeface="+mn-cs"/>
              </a:rPr>
              <a:t> Y Llan to </a:t>
            </a:r>
            <a:r>
              <a:rPr kumimoji="0" lang="en-US" sz="1000" b="0" i="0" u="none" strike="noStrike" kern="1200" cap="none" spc="0" normalizeH="0" baseline="0" noProof="0" dirty="0" err="1">
                <a:ln>
                  <a:noFill/>
                </a:ln>
                <a:solidFill>
                  <a:srgbClr val="C0504D">
                    <a:lumMod val="75000"/>
                  </a:srgbClr>
                </a:solidFill>
                <a:effectLst/>
                <a:uLnTx/>
                <a:uFillTx/>
                <a:latin typeface="Calibri"/>
                <a:ea typeface="+mn-ea"/>
                <a:cs typeface="+mn-cs"/>
              </a:rPr>
              <a:t>Dosbarth</a:t>
            </a:r>
            <a:r>
              <a:rPr kumimoji="0" lang="en-US" sz="1000" b="0" i="0" u="none" strike="noStrike" kern="1200" cap="none" spc="0" normalizeH="0" baseline="0" noProof="0" dirty="0">
                <a:ln>
                  <a:noFill/>
                </a:ln>
                <a:solidFill>
                  <a:srgbClr val="C0504D">
                    <a:lumMod val="75000"/>
                  </a:srgbClr>
                </a:solidFill>
                <a:effectLst/>
                <a:uLnTx/>
                <a:uFillTx/>
                <a:latin typeface="Calibri"/>
                <a:ea typeface="+mn-ea"/>
                <a:cs typeface="+mn-cs"/>
              </a:rPr>
              <a:t> Elian – 3.00-4.15pm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Tuesday 10</a:t>
            </a:r>
            <a:r>
              <a:rPr kumimoji="0" lang="en-US" sz="1000" b="1" i="0" u="sng"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th</a:t>
            </a:r>
            <a:r>
              <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October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Bryn Elian Open Evening for </a:t>
            </a:r>
            <a:r>
              <a:rPr kumimoji="0" lang="en-US" sz="1000" b="0" i="0" u="none" strike="noStrike" kern="120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rPr>
              <a:t>Dosbarth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Elian pupils – 5.30-7.30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504D">
                    <a:lumMod val="75000"/>
                  </a:srgbClr>
                </a:solidFill>
                <a:effectLst/>
                <a:uLnTx/>
                <a:uFillTx/>
                <a:latin typeface="Century Gothic" panose="020B0502020202020204" pitchFamily="34" charset="0"/>
                <a:ea typeface="+mn-ea"/>
                <a:cs typeface="+mn-cs"/>
              </a:rPr>
              <a:t>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srgbClr val="C0504D">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504D">
                    <a:lumMod val="75000"/>
                  </a:srgbClr>
                </a:solidFill>
                <a:effectLst/>
                <a:uLnTx/>
                <a:uFillTx/>
                <a:latin typeface="Calibri"/>
                <a:ea typeface="+mn-ea"/>
                <a:cs typeface="+mn-cs"/>
              </a:rPr>
              <a:t>Pop In For A </a:t>
            </a:r>
            <a:r>
              <a:rPr kumimoji="0" lang="en-US" sz="1000" b="1" i="0" u="sng" strike="noStrike" kern="1200" cap="none" spc="0" normalizeH="0" baseline="0" noProof="0" dirty="0" err="1">
                <a:ln>
                  <a:noFill/>
                </a:ln>
                <a:solidFill>
                  <a:srgbClr val="C0504D">
                    <a:lumMod val="75000"/>
                  </a:srgbClr>
                </a:solidFill>
                <a:effectLst/>
                <a:uLnTx/>
                <a:uFillTx/>
                <a:latin typeface="Calibri"/>
                <a:ea typeface="+mn-ea"/>
                <a:cs typeface="+mn-cs"/>
              </a:rPr>
              <a:t>Panad</a:t>
            </a:r>
            <a:r>
              <a:rPr kumimoji="0" lang="en-US" sz="1000" b="1" i="0" u="sng" strike="noStrike" kern="1200" cap="none" spc="0" normalizeH="0" baseline="0" noProof="0" dirty="0">
                <a:ln>
                  <a:noFill/>
                </a:ln>
                <a:solidFill>
                  <a:srgbClr val="C0504D">
                    <a:lumMod val="75000"/>
                  </a:srgbClr>
                </a:solidFill>
                <a:effectLst/>
                <a:uLnTx/>
                <a:uFillTx/>
                <a:latin typeface="Calibri"/>
                <a:ea typeface="+mn-ea"/>
                <a:cs typeface="+mn-cs"/>
              </a:rPr>
              <a:t> </a:t>
            </a:r>
            <a:r>
              <a:rPr kumimoji="0" lang="en-US" sz="1000" b="1" i="0" u="none" strike="noStrike" kern="1200" cap="none" spc="0" normalizeH="0" baseline="0" noProof="0" dirty="0">
                <a:ln>
                  <a:noFill/>
                </a:ln>
                <a:solidFill>
                  <a:srgbClr val="C0504D">
                    <a:lumMod val="75000"/>
                  </a:srgbClr>
                </a:solidFill>
                <a:effectLst/>
                <a:uLnTx/>
                <a:uFillTx/>
                <a:latin typeface="Calibri"/>
                <a:ea typeface="+mn-ea"/>
                <a:cs typeface="+mn-cs"/>
              </a:rPr>
              <a:t>(mobile classroom – All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504D">
                    <a:lumMod val="75000"/>
                  </a:srgbClr>
                </a:solidFill>
                <a:effectLst/>
                <a:uLnTx/>
                <a:uFillTx/>
                <a:latin typeface="Calibri"/>
                <a:ea typeface="Times New Roman" panose="02020603050405020304" pitchFamily="18" charset="0"/>
                <a:cs typeface="+mn-cs"/>
              </a:rPr>
              <a:t>Tuesday 10</a:t>
            </a:r>
            <a:r>
              <a:rPr kumimoji="0" lang="en-GB" sz="1000" b="0" i="0" u="none" strike="noStrike" kern="1200" cap="none" spc="0" normalizeH="0" baseline="30000" noProof="0" dirty="0">
                <a:ln>
                  <a:noFill/>
                </a:ln>
                <a:solidFill>
                  <a:srgbClr val="C0504D">
                    <a:lumMod val="75000"/>
                  </a:srgbClr>
                </a:solidFill>
                <a:effectLst/>
                <a:uLnTx/>
                <a:uFillTx/>
                <a:latin typeface="Calibri"/>
                <a:ea typeface="Times New Roman" panose="02020603050405020304" pitchFamily="18" charset="0"/>
                <a:cs typeface="+mn-cs"/>
              </a:rPr>
              <a:t>th</a:t>
            </a:r>
            <a:r>
              <a:rPr kumimoji="0" lang="en-GB" sz="1000" b="0" i="0" u="none" strike="noStrike" kern="1200" cap="none" spc="0" normalizeH="0" baseline="0" noProof="0" dirty="0">
                <a:ln>
                  <a:noFill/>
                </a:ln>
                <a:solidFill>
                  <a:srgbClr val="C0504D">
                    <a:lumMod val="75000"/>
                  </a:srgbClr>
                </a:solidFill>
                <a:effectLst/>
                <a:uLnTx/>
                <a:uFillTx/>
                <a:latin typeface="Calibri"/>
                <a:ea typeface="Times New Roman" panose="02020603050405020304" pitchFamily="18" charset="0"/>
                <a:cs typeface="+mn-cs"/>
              </a:rPr>
              <a:t> October 2.30-3.00</a:t>
            </a:r>
            <a:endParaRPr kumimoji="0" lang="en-GB" sz="900" b="0" i="0" u="none" strike="noStrike" kern="1200" cap="none" spc="0" normalizeH="0" baseline="0" noProof="0" dirty="0">
              <a:ln>
                <a:noFill/>
              </a:ln>
              <a:solidFill>
                <a:srgbClr val="C0504D">
                  <a:lumMod val="75000"/>
                </a:srgbClr>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504D">
                    <a:lumMod val="75000"/>
                  </a:srgbClr>
                </a:solidFill>
                <a:effectLst/>
                <a:uLnTx/>
                <a:uFillTx/>
                <a:latin typeface="Calibri"/>
                <a:ea typeface="Times New Roman" panose="02020603050405020304" pitchFamily="18" charset="0"/>
                <a:cs typeface="+mn-cs"/>
              </a:rPr>
              <a:t>Tuesday 28</a:t>
            </a:r>
            <a:r>
              <a:rPr kumimoji="0" lang="en-GB" sz="1000" b="0" i="0" u="none" strike="noStrike" kern="1200" cap="none" spc="0" normalizeH="0" baseline="30000" noProof="0" dirty="0">
                <a:ln>
                  <a:noFill/>
                </a:ln>
                <a:solidFill>
                  <a:srgbClr val="C0504D">
                    <a:lumMod val="75000"/>
                  </a:srgbClr>
                </a:solidFill>
                <a:effectLst/>
                <a:uLnTx/>
                <a:uFillTx/>
                <a:latin typeface="Calibri"/>
                <a:ea typeface="Times New Roman" panose="02020603050405020304" pitchFamily="18" charset="0"/>
                <a:cs typeface="+mn-cs"/>
              </a:rPr>
              <a:t>th</a:t>
            </a:r>
            <a:r>
              <a:rPr kumimoji="0" lang="en-GB" sz="1000" b="0" i="0" u="none" strike="noStrike" kern="1200" cap="none" spc="0" normalizeH="0" baseline="0" noProof="0" dirty="0">
                <a:ln>
                  <a:noFill/>
                </a:ln>
                <a:solidFill>
                  <a:srgbClr val="C0504D">
                    <a:lumMod val="75000"/>
                  </a:srgbClr>
                </a:solidFill>
                <a:effectLst/>
                <a:uLnTx/>
                <a:uFillTx/>
                <a:latin typeface="Calibri"/>
                <a:ea typeface="Times New Roman" panose="02020603050405020304" pitchFamily="18" charset="0"/>
                <a:cs typeface="+mn-cs"/>
              </a:rPr>
              <a:t> November 2.30-3.00</a:t>
            </a:r>
            <a:endParaRPr kumimoji="0" lang="en-GB" sz="900" b="0" i="0" u="none" strike="noStrike" kern="1200" cap="none" spc="0" normalizeH="0" baseline="0" noProof="0" dirty="0">
              <a:ln>
                <a:noFill/>
              </a:ln>
              <a:solidFill>
                <a:srgbClr val="C0504D">
                  <a:lumMod val="75000"/>
                </a:srgbClr>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C0504D">
                  <a:lumMod val="75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504D">
                    <a:lumMod val="75000"/>
                  </a:srgbClr>
                </a:solidFill>
                <a:effectLst/>
                <a:uLnTx/>
                <a:uFillTx/>
                <a:latin typeface="Century Gothic" panose="020B0502020202020204" pitchFamily="34" charset="0"/>
                <a:ea typeface="+mn-ea"/>
                <a:cs typeface="+mn-cs"/>
              </a:rPr>
              <a:t>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Family Worker – </a:t>
            </a:r>
            <a:r>
              <a:rPr kumimoji="0" lang="en-US" sz="1000" b="1" i="0" u="none" strike="noStrike" kern="120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rPr>
              <a:t>Ceri</a:t>
            </a:r>
            <a:endParaRPr kumimoji="0" lang="en-US" sz="1000" b="1"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ALL 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Friday 13</a:t>
            </a:r>
            <a:r>
              <a:rPr kumimoji="0" lang="en-US" sz="1000" b="0" i="0" u="none"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October – 9am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Friday 10</a:t>
            </a:r>
            <a:r>
              <a:rPr kumimoji="0" lang="en-US" sz="1000" b="0" i="0" u="none"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November – 9am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Friday 8</a:t>
            </a:r>
            <a:r>
              <a:rPr kumimoji="0" lang="en-US" sz="1000" b="0" i="0" u="none"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December – 9am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504D">
                  <a:lumMod val="75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October Half 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School closes – Friday 27</a:t>
            </a:r>
            <a:r>
              <a:rPr kumimoji="0" lang="en-US" sz="1000" b="0" i="0" u="none"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October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School reopens – Monday 6</a:t>
            </a:r>
            <a:r>
              <a:rPr kumimoji="0" lang="en-US" sz="1000" b="0" i="0" u="none" strike="noStrike" kern="1200" cap="none" spc="0" normalizeH="0" baseline="3000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th</a:t>
            </a:r>
            <a:r>
              <a:rPr kumimoji="0" lang="en-US"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 November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504D">
                  <a:lumMod val="75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Staff Training Days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January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April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rPr>
              <a:t>July 18 &amp; 19</a:t>
            </a:r>
          </a:p>
          <a:p>
            <a:endParaRPr lang="en-US" sz="1200" b="1" dirty="0">
              <a:solidFill>
                <a:schemeClr val="accent2">
                  <a:lumMod val="75000"/>
                </a:schemeClr>
              </a:solidFill>
              <a:latin typeface="Century Gothic" panose="020B0502020202020204" pitchFamily="34" charset="0"/>
            </a:endParaRPr>
          </a:p>
          <a:p>
            <a:endParaRPr lang="en-US" sz="1200" b="1" dirty="0">
              <a:solidFill>
                <a:schemeClr val="accent2">
                  <a:lumMod val="75000"/>
                </a:schemeClr>
              </a:solidFill>
              <a:latin typeface="Century Gothic" panose="020B0502020202020204" pitchFamily="34" charset="0"/>
            </a:endParaRPr>
          </a:p>
          <a:p>
            <a:r>
              <a:rPr lang="en-US" sz="1200" b="1" dirty="0" err="1">
                <a:solidFill>
                  <a:schemeClr val="accent2">
                    <a:lumMod val="75000"/>
                  </a:schemeClr>
                </a:solidFill>
                <a:latin typeface="Century Gothic" panose="020B0502020202020204" pitchFamily="34" charset="0"/>
              </a:rPr>
              <a:t>Dolwen</a:t>
            </a:r>
            <a:r>
              <a:rPr lang="en-US" sz="1200" b="1" dirty="0">
                <a:solidFill>
                  <a:schemeClr val="accent2">
                    <a:lumMod val="75000"/>
                  </a:schemeClr>
                </a:solidFill>
                <a:latin typeface="Century Gothic" panose="020B0502020202020204" pitchFamily="34" charset="0"/>
              </a:rPr>
              <a:t> Road, </a:t>
            </a:r>
          </a:p>
          <a:p>
            <a:r>
              <a:rPr lang="en-US" sz="1200" b="1" dirty="0" err="1">
                <a:solidFill>
                  <a:schemeClr val="accent2">
                    <a:lumMod val="75000"/>
                  </a:schemeClr>
                </a:solidFill>
                <a:latin typeface="Century Gothic" panose="020B0502020202020204" pitchFamily="34" charset="0"/>
              </a:rPr>
              <a:t>Llysfaen</a:t>
            </a:r>
            <a:r>
              <a:rPr lang="en-US" sz="1200" b="1" dirty="0">
                <a:solidFill>
                  <a:schemeClr val="accent2">
                    <a:lumMod val="75000"/>
                  </a:schemeClr>
                </a:solidFill>
                <a:latin typeface="Century Gothic" panose="020B0502020202020204" pitchFamily="34" charset="0"/>
              </a:rPr>
              <a:t>, LL29 8SS</a:t>
            </a:r>
          </a:p>
          <a:p>
            <a:pPr marL="171450" indent="-171450">
              <a:buFont typeface="Wingdings" panose="05000000000000000000" pitchFamily="2" charset="2"/>
              <a:buChar char="("/>
            </a:pPr>
            <a:r>
              <a:rPr lang="en-US" sz="1200" b="1" dirty="0">
                <a:solidFill>
                  <a:schemeClr val="accent2">
                    <a:lumMod val="75000"/>
                  </a:schemeClr>
                </a:solidFill>
                <a:latin typeface="Century Gothic" panose="020B0502020202020204" pitchFamily="34" charset="0"/>
              </a:rPr>
              <a:t>01492 517326 </a:t>
            </a:r>
          </a:p>
          <a:p>
            <a:pPr marL="171450" indent="-171450">
              <a:buFont typeface="Wingdings" panose="05000000000000000000" pitchFamily="2" charset="2"/>
              <a:buChar char="("/>
            </a:pPr>
            <a:endParaRPr lang="en-US" sz="500" b="1" dirty="0">
              <a:solidFill>
                <a:schemeClr val="accent2">
                  <a:lumMod val="75000"/>
                </a:schemeClr>
              </a:solidFill>
              <a:effectLst>
                <a:outerShdw blurRad="63500" dir="3600000" algn="tl">
                  <a:srgbClr val="000000">
                    <a:alpha val="70000"/>
                  </a:srgbClr>
                </a:outerShdw>
              </a:effectLst>
              <a:latin typeface="Century Gothic" panose="020B0502020202020204" pitchFamily="34" charset="0"/>
            </a:endParaRPr>
          </a:p>
          <a:p>
            <a:r>
              <a:rPr lang="en-US" sz="800" b="1" dirty="0" err="1">
                <a:solidFill>
                  <a:schemeClr val="accent2">
                    <a:lumMod val="75000"/>
                  </a:schemeClr>
                </a:solidFill>
                <a:latin typeface="Century Gothic" panose="020B0502020202020204" pitchFamily="34" charset="0"/>
              </a:rPr>
              <a:t>www.ysgolcynfran.co.uk</a:t>
            </a:r>
            <a:endParaRPr lang="en-US" sz="800" b="1" dirty="0">
              <a:solidFill>
                <a:schemeClr val="accent2">
                  <a:lumMod val="75000"/>
                </a:schemeClr>
              </a:solidFill>
              <a:latin typeface="Century Gothic" panose="020B0502020202020204" pitchFamily="34" charset="0"/>
            </a:endParaRPr>
          </a:p>
          <a:p>
            <a:r>
              <a:rPr lang="en-US" sz="700" b="1" dirty="0">
                <a:solidFill>
                  <a:schemeClr val="accent2">
                    <a:lumMod val="75000"/>
                  </a:schemeClr>
                </a:solidFill>
                <a:latin typeface="Century Gothic" panose="020B0502020202020204" pitchFamily="34" charset="0"/>
              </a:rPr>
              <a:t>pennaeth@cynfran.conwy.sch.uk</a:t>
            </a:r>
            <a:endParaRPr lang="en-GB" sz="700" dirty="0">
              <a:solidFill>
                <a:schemeClr val="accent2">
                  <a:lumMod val="75000"/>
                </a:schemeClr>
              </a:solidFill>
              <a:latin typeface="Century Gothic" panose="020B0502020202020204" pitchFamily="34" charset="0"/>
            </a:endParaRPr>
          </a:p>
        </p:txBody>
      </p:sp>
      <p:sp>
        <p:nvSpPr>
          <p:cNvPr id="23" name="Rectangle 22">
            <a:extLst>
              <a:ext uri="{FF2B5EF4-FFF2-40B4-BE49-F238E27FC236}">
                <a16:creationId xmlns:a16="http://schemas.microsoft.com/office/drawing/2014/main" id="{8B8D7AD3-C355-49F8-8C69-43C57D7CCE72}"/>
              </a:ext>
            </a:extLst>
          </p:cNvPr>
          <p:cNvSpPr/>
          <p:nvPr/>
        </p:nvSpPr>
        <p:spPr>
          <a:xfrm>
            <a:off x="137258" y="1100785"/>
            <a:ext cx="4797761" cy="6571767"/>
          </a:xfrm>
          <a:prstGeom prst="rect">
            <a:avLst/>
          </a:prstGeom>
          <a:solidFill>
            <a:srgbClr val="FFFFFF">
              <a:alpha val="80000"/>
            </a:srgbClr>
          </a:solid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200" b="1" i="0" dirty="0">
              <a:solidFill>
                <a:schemeClr val="tx1">
                  <a:lumMod val="75000"/>
                  <a:lumOff val="25000"/>
                </a:schemeClr>
              </a:solidFill>
              <a:effectLst/>
            </a:endParaRPr>
          </a:p>
          <a:p>
            <a:r>
              <a:rPr lang="en-GB" sz="1200" b="1" dirty="0">
                <a:solidFill>
                  <a:schemeClr val="tx1">
                    <a:lumMod val="75000"/>
                    <a:lumOff val="25000"/>
                  </a:schemeClr>
                </a:solidFill>
              </a:rPr>
              <a:t>News from the Deputy Head</a:t>
            </a:r>
          </a:p>
          <a:p>
            <a:r>
              <a:rPr lang="en-GB" sz="1200" dirty="0">
                <a:solidFill>
                  <a:srgbClr val="000000"/>
                </a:solidFill>
                <a:effectLst/>
                <a:ea typeface="Times New Roman" panose="02020603050405020304" pitchFamily="18" charset="0"/>
              </a:rPr>
              <a:t>The weather was kinder to us this week, so we started off with some great track training on the cycle track. Next Monday is Dosbarth Marian and Dosbarth </a:t>
            </a:r>
            <a:r>
              <a:rPr lang="en-GB" sz="1200" dirty="0" err="1">
                <a:solidFill>
                  <a:srgbClr val="000000"/>
                </a:solidFill>
                <a:effectLst/>
                <a:ea typeface="Times New Roman" panose="02020603050405020304" pitchFamily="18" charset="0"/>
              </a:rPr>
              <a:t>Betws</a:t>
            </a:r>
            <a:r>
              <a:rPr lang="en-GB" sz="1200" dirty="0">
                <a:solidFill>
                  <a:srgbClr val="000000"/>
                </a:solidFill>
                <a:effectLst/>
                <a:ea typeface="Times New Roman" panose="02020603050405020304" pitchFamily="18" charset="0"/>
              </a:rPr>
              <a:t>' turn. The following Monday it will be Dosbarth Y Llan and Dosbarth </a:t>
            </a:r>
            <a:r>
              <a:rPr lang="en-GB" sz="1200" dirty="0" err="1">
                <a:solidFill>
                  <a:srgbClr val="000000"/>
                </a:solidFill>
                <a:effectLst/>
                <a:ea typeface="Times New Roman" panose="02020603050405020304" pitchFamily="18" charset="0"/>
              </a:rPr>
              <a:t>Dulas</a:t>
            </a:r>
            <a:r>
              <a:rPr lang="en-GB" sz="1200" dirty="0">
                <a:solidFill>
                  <a:srgbClr val="000000"/>
                </a:solidFill>
                <a:effectLst/>
                <a:ea typeface="Times New Roman" panose="02020603050405020304" pitchFamily="18" charset="0"/>
              </a:rPr>
              <a:t>' turn. Dosbarth Elian's session has been rearranged for the 16</a:t>
            </a:r>
            <a:r>
              <a:rPr lang="en-GB" sz="1200" baseline="30000" dirty="0">
                <a:solidFill>
                  <a:srgbClr val="000000"/>
                </a:solidFill>
                <a:effectLst/>
                <a:ea typeface="Times New Roman" panose="02020603050405020304" pitchFamily="18" charset="0"/>
              </a:rPr>
              <a:t>th</a:t>
            </a:r>
            <a:r>
              <a:rPr lang="en-GB" sz="1200" dirty="0">
                <a:solidFill>
                  <a:srgbClr val="000000"/>
                </a:solidFill>
                <a:effectLst/>
                <a:ea typeface="Times New Roman" panose="02020603050405020304" pitchFamily="18" charset="0"/>
              </a:rPr>
              <a:t> of October. Mr Emberton is working hard on a rota for the track, so we will be having regular cycle lessons as part of our Health and Wellbeing lessons very soon.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Thank you to everyone who is sending their children to school in their PE kits on the relevant days. It helps us to ensure that the children have a full and active lesson.</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On Tuesday, we celebrated the European day of languages. The children had fun learning about the culture, language and traditions of various European countries. Dosbarth </a:t>
            </a:r>
            <a:r>
              <a:rPr lang="en-GB" sz="1200" dirty="0" err="1">
                <a:solidFill>
                  <a:srgbClr val="000000"/>
                </a:solidFill>
                <a:effectLst/>
                <a:ea typeface="Times New Roman" panose="02020603050405020304" pitchFamily="18" charset="0"/>
              </a:rPr>
              <a:t>Dulas</a:t>
            </a:r>
            <a:r>
              <a:rPr lang="en-GB" sz="1200" dirty="0">
                <a:solidFill>
                  <a:srgbClr val="000000"/>
                </a:solidFill>
                <a:effectLst/>
                <a:ea typeface="Times New Roman" panose="02020603050405020304" pitchFamily="18" charset="0"/>
              </a:rPr>
              <a:t> celebrated Holland, Dosbarth Y Llan celebrated Sweden, Dosbarth </a:t>
            </a:r>
            <a:r>
              <a:rPr lang="en-GB" sz="1200" dirty="0" err="1">
                <a:solidFill>
                  <a:srgbClr val="000000"/>
                </a:solidFill>
                <a:effectLst/>
                <a:ea typeface="Times New Roman" panose="02020603050405020304" pitchFamily="18" charset="0"/>
              </a:rPr>
              <a:t>Betws</a:t>
            </a:r>
            <a:r>
              <a:rPr lang="en-GB" sz="1200" dirty="0">
                <a:solidFill>
                  <a:srgbClr val="000000"/>
                </a:solidFill>
                <a:effectLst/>
                <a:ea typeface="Times New Roman" panose="02020603050405020304" pitchFamily="18" charset="0"/>
              </a:rPr>
              <a:t> learned about Spain, Dosbarth Dolwen learned some French words, Dosbarth Marian had a great time learning about Germany and Dosbarth Elian enjoyed learning about Greece. Thank you to the staff for organising such a lovely day.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Chef Janet helped us to celebrate European day with a European twist to the menu this week. We had Swedish meatballs and Italian spaghetti bolognaise during the week. She has also been creating some lovely desserts with apples such as yummy apple cake and custard.  There were lots of very clean plates this week. Thank you, Chef Janet.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We held our School Council and Eco Council elections this week. The elected representatives from each class will be busy helping us with various activities very soon.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 </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Thank you all for your continuing support, I hope you all have a lovely weekend.</a:t>
            </a:r>
            <a:endParaRPr lang="en-GB" sz="1200" dirty="0">
              <a:effectLst/>
              <a:ea typeface="Calibri" panose="020F0502020204030204" pitchFamily="34" charset="0"/>
            </a:endParaRPr>
          </a:p>
          <a:p>
            <a:r>
              <a:rPr lang="en-GB" sz="1200" dirty="0">
                <a:solidFill>
                  <a:srgbClr val="000000"/>
                </a:solidFill>
                <a:effectLst/>
                <a:ea typeface="Times New Roman" panose="02020603050405020304" pitchFamily="18" charset="0"/>
              </a:rPr>
              <a:t>Kind regards,</a:t>
            </a:r>
            <a:endParaRPr lang="en-GB" sz="1200" dirty="0">
              <a:effectLst/>
              <a:ea typeface="Calibri" panose="020F0502020204030204" pitchFamily="34" charset="0"/>
            </a:endParaRPr>
          </a:p>
          <a:p>
            <a:r>
              <a:rPr lang="en-GB" sz="1200" dirty="0">
                <a:solidFill>
                  <a:schemeClr val="tx1"/>
                </a:solidFill>
                <a:effectLst/>
                <a:ea typeface="Times New Roman" panose="02020603050405020304" pitchFamily="18" charset="0"/>
              </a:rPr>
              <a:t>Beth Hughes</a:t>
            </a:r>
            <a:endParaRPr lang="en-GB" sz="1200" dirty="0">
              <a:solidFill>
                <a:schemeClr val="tx1"/>
              </a:solidFill>
              <a:effectLst/>
              <a:ea typeface="Calibri" panose="020F0502020204030204" pitchFamily="34" charset="0"/>
            </a:endParaRPr>
          </a:p>
          <a:p>
            <a:endParaRPr lang="en-GB" sz="700" dirty="0">
              <a:solidFill>
                <a:schemeClr val="tx1">
                  <a:lumMod val="75000"/>
                  <a:lumOff val="25000"/>
                </a:schemeClr>
              </a:solidFill>
            </a:endParaRPr>
          </a:p>
        </p:txBody>
      </p:sp>
      <p:sp>
        <p:nvSpPr>
          <p:cNvPr id="27" name="Rectangle 26">
            <a:extLst>
              <a:ext uri="{FF2B5EF4-FFF2-40B4-BE49-F238E27FC236}">
                <a16:creationId xmlns:a16="http://schemas.microsoft.com/office/drawing/2014/main" id="{512B1B9C-12E7-4121-9C86-58890FCD887D}"/>
              </a:ext>
            </a:extLst>
          </p:cNvPr>
          <p:cNvSpPr/>
          <p:nvPr/>
        </p:nvSpPr>
        <p:spPr>
          <a:xfrm>
            <a:off x="137257" y="7767145"/>
            <a:ext cx="4797761" cy="2087398"/>
          </a:xfrm>
          <a:prstGeom prst="rect">
            <a:avLst/>
          </a:prstGeom>
          <a:solidFill>
            <a:srgbClr val="FFFFFF">
              <a:alpha val="80000"/>
            </a:srgbClr>
          </a:solidFill>
          <a:ln w="38100">
            <a:solidFill>
              <a:schemeClr val="accent2"/>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050" b="1" dirty="0">
                <a:solidFill>
                  <a:schemeClr val="tx1">
                    <a:lumMod val="75000"/>
                    <a:lumOff val="25000"/>
                  </a:schemeClr>
                </a:solidFill>
                <a:cs typeface="Arial" panose="020B0604020202020204" pitchFamily="34" charset="0"/>
              </a:rPr>
              <a:t>Class News</a:t>
            </a:r>
            <a:endParaRPr lang="en-GB" sz="800" b="1" dirty="0">
              <a:solidFill>
                <a:schemeClr val="tx1">
                  <a:lumMod val="75000"/>
                  <a:lumOff val="25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a:t>
            </a:r>
            <a:r>
              <a:rPr kumimoji="0" lang="en-GB" sz="1000" b="1"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Dulas</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have enjoyed learning about Holland. We have designed clogs, painted tulips, tasted traditional Dutch food and made windmills using recycled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Y Llan</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we made fruit kebabs as part of our food topic and </a:t>
            </a:r>
            <a:r>
              <a:rPr kumimoji="0" lang="en-GB" sz="10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Dala</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horses in celebration of Sweden.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a:t>
            </a:r>
            <a:r>
              <a:rPr kumimoji="0" lang="en-GB" sz="1000" b="1"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Betws</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lang="en-GB" sz="1000" dirty="0">
                <a:solidFill>
                  <a:prstClr val="black">
                    <a:lumMod val="75000"/>
                    <a:lumOff val="25000"/>
                  </a:prstClr>
                </a:solidFill>
                <a:latin typeface="Calibri"/>
              </a:rPr>
              <a:t>enjoyed learning about Spanish culture and traditions.</a:t>
            </a:r>
            <a:endPar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Dolwen</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have enjoyed the cycle track and European Day this week.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Marian</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enjoyed celebrating European Day of Languages on Tuesday. We have also been learning about schools in the Victorian times and used natural resources to create our own writing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Elian</a:t>
            </a:r>
            <a:r>
              <a:rPr kumimoji="0" lang="en-GB" sz="1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we enjoyed learning about Greece and creating our own gods and goddesses. We also met a trapper in the mines and painted him. We worked out how much money he would have been paid.</a:t>
            </a:r>
          </a:p>
          <a:p>
            <a:endParaRPr lang="en-GB" sz="800" dirty="0">
              <a:solidFill>
                <a:schemeClr val="tx1"/>
              </a:solidFill>
            </a:endParaRPr>
          </a:p>
        </p:txBody>
      </p:sp>
      <p:pic>
        <p:nvPicPr>
          <p:cNvPr id="1028" name="Picture 4" descr="Image result for ysgol cynfran">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63" t="13478" r="12282" b="11525"/>
          <a:stretch/>
        </p:blipFill>
        <p:spPr bwMode="auto">
          <a:xfrm>
            <a:off x="4427709" y="62852"/>
            <a:ext cx="431941" cy="4293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ysgol cynfran">
            <a:hlinkClick r:id="rId5"/>
            <a:extLst>
              <a:ext uri="{FF2B5EF4-FFF2-40B4-BE49-F238E27FC236}">
                <a16:creationId xmlns:a16="http://schemas.microsoft.com/office/drawing/2014/main" id="{D95734E5-855F-F54F-AD2A-C5E6203EB5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263" t="13478" r="12282" b="11525"/>
          <a:stretch/>
        </p:blipFill>
        <p:spPr bwMode="auto">
          <a:xfrm>
            <a:off x="212624" y="43873"/>
            <a:ext cx="431941" cy="42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3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dirty="0">
                <a:solidFill>
                  <a:schemeClr val="accent2">
                    <a:lumMod val="75000"/>
                  </a:schemeClr>
                </a:solidFill>
                <a:latin typeface="Century Gothic" panose="020B0502020202020204" pitchFamily="34" charset="0"/>
              </a:rPr>
              <a:t>Notice Board</a:t>
            </a:r>
          </a:p>
        </p:txBody>
      </p:sp>
      <p:sp>
        <p:nvSpPr>
          <p:cNvPr id="6" name="Rectangle 5">
            <a:extLst>
              <a:ext uri="{FF2B5EF4-FFF2-40B4-BE49-F238E27FC236}">
                <a16:creationId xmlns:a16="http://schemas.microsoft.com/office/drawing/2014/main" id="{CB9E5AC8-F873-6546-85CB-EB0F1977B43F}"/>
              </a:ext>
            </a:extLst>
          </p:cNvPr>
          <p:cNvSpPr/>
          <p:nvPr/>
        </p:nvSpPr>
        <p:spPr>
          <a:xfrm>
            <a:off x="2246233" y="3007477"/>
            <a:ext cx="2528445" cy="727583"/>
          </a:xfrm>
          <a:prstGeom prst="rect">
            <a:avLst/>
          </a:prstGeom>
          <a:solidFill>
            <a:schemeClr val="bg1"/>
          </a:solidFill>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400" b="1" dirty="0">
                <a:solidFill>
                  <a:schemeClr val="tx1">
                    <a:lumMod val="75000"/>
                    <a:lumOff val="25000"/>
                  </a:schemeClr>
                </a:solidFill>
              </a:rPr>
              <a:t>Birthday Celebrations</a:t>
            </a:r>
          </a:p>
          <a:p>
            <a:r>
              <a:rPr lang="en-GB" sz="1400" dirty="0">
                <a:solidFill>
                  <a:schemeClr val="tx1">
                    <a:lumMod val="75000"/>
                    <a:lumOff val="25000"/>
                  </a:schemeClr>
                </a:solidFill>
              </a:rPr>
              <a:t>Tyler W (Elian)</a:t>
            </a:r>
          </a:p>
          <a:p>
            <a:r>
              <a:rPr lang="en-GB" sz="1400" dirty="0">
                <a:solidFill>
                  <a:schemeClr val="tx1">
                    <a:lumMod val="75000"/>
                    <a:lumOff val="25000"/>
                  </a:schemeClr>
                </a:solidFill>
              </a:rPr>
              <a:t>Daisy E (Elian)</a:t>
            </a:r>
          </a:p>
        </p:txBody>
      </p:sp>
      <p:sp>
        <p:nvSpPr>
          <p:cNvPr id="7" name="Rectangle 6">
            <a:extLst>
              <a:ext uri="{FF2B5EF4-FFF2-40B4-BE49-F238E27FC236}">
                <a16:creationId xmlns:a16="http://schemas.microsoft.com/office/drawing/2014/main" id="{7EC138A9-15FE-44E2-BF31-D3610F2A2D9A}"/>
              </a:ext>
            </a:extLst>
          </p:cNvPr>
          <p:cNvSpPr/>
          <p:nvPr/>
        </p:nvSpPr>
        <p:spPr>
          <a:xfrm>
            <a:off x="416977" y="822580"/>
            <a:ext cx="2930568" cy="1832475"/>
          </a:xfrm>
          <a:prstGeom prst="rect">
            <a:avLst/>
          </a:prstGeom>
          <a:solidFill>
            <a:schemeClr val="bg1">
              <a:alpha val="80000"/>
            </a:schemeClr>
          </a:solidFill>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400" b="1" dirty="0" err="1">
                <a:solidFill>
                  <a:schemeClr val="tx1">
                    <a:lumMod val="75000"/>
                    <a:lumOff val="25000"/>
                  </a:schemeClr>
                </a:solidFill>
              </a:rPr>
              <a:t>Seren</a:t>
            </a:r>
            <a:r>
              <a:rPr lang="en-GB" sz="1400" b="1" dirty="0">
                <a:solidFill>
                  <a:schemeClr val="tx1">
                    <a:lumMod val="75000"/>
                    <a:lumOff val="25000"/>
                  </a:schemeClr>
                </a:solidFill>
              </a:rPr>
              <a:t> </a:t>
            </a:r>
            <a:r>
              <a:rPr lang="en-GB" sz="1400" b="1" dirty="0" err="1">
                <a:solidFill>
                  <a:schemeClr val="tx1">
                    <a:lumMod val="75000"/>
                    <a:lumOff val="25000"/>
                  </a:schemeClr>
                </a:solidFill>
              </a:rPr>
              <a:t>Yr</a:t>
            </a:r>
            <a:r>
              <a:rPr lang="en-GB" sz="1400" b="1" dirty="0">
                <a:solidFill>
                  <a:schemeClr val="tx1">
                    <a:lumMod val="75000"/>
                    <a:lumOff val="25000"/>
                  </a:schemeClr>
                </a:solidFill>
              </a:rPr>
              <a:t> </a:t>
            </a:r>
            <a:r>
              <a:rPr lang="en-GB" sz="1400" b="1" dirty="0" err="1">
                <a:solidFill>
                  <a:schemeClr val="tx1">
                    <a:lumMod val="75000"/>
                    <a:lumOff val="25000"/>
                  </a:schemeClr>
                </a:solidFill>
              </a:rPr>
              <a:t>Wythnos</a:t>
            </a:r>
            <a:r>
              <a:rPr lang="en-GB" sz="1400" b="1" dirty="0">
                <a:solidFill>
                  <a:schemeClr val="tx1">
                    <a:lumMod val="75000"/>
                    <a:lumOff val="25000"/>
                  </a:schemeClr>
                </a:solidFill>
              </a:rPr>
              <a:t> </a:t>
            </a:r>
          </a:p>
          <a:p>
            <a:r>
              <a:rPr lang="en-GB" sz="1400" dirty="0">
                <a:solidFill>
                  <a:schemeClr val="tx1">
                    <a:lumMod val="75000"/>
                    <a:lumOff val="25000"/>
                  </a:schemeClr>
                </a:solidFill>
              </a:rPr>
              <a:t>Dosbarth </a:t>
            </a:r>
            <a:r>
              <a:rPr lang="en-GB" sz="1400" dirty="0" err="1">
                <a:solidFill>
                  <a:schemeClr val="tx1">
                    <a:lumMod val="75000"/>
                    <a:lumOff val="25000"/>
                  </a:schemeClr>
                </a:solidFill>
              </a:rPr>
              <a:t>Dulas</a:t>
            </a:r>
            <a:r>
              <a:rPr lang="en-GB" sz="1400" dirty="0">
                <a:solidFill>
                  <a:schemeClr val="tx1">
                    <a:lumMod val="75000"/>
                    <a:lumOff val="25000"/>
                  </a:schemeClr>
                </a:solidFill>
              </a:rPr>
              <a:t>: Paisley-Primrose H / Robin H</a:t>
            </a:r>
          </a:p>
          <a:p>
            <a:r>
              <a:rPr lang="en-GB" sz="1400" dirty="0">
                <a:solidFill>
                  <a:schemeClr val="tx1">
                    <a:lumMod val="75000"/>
                    <a:lumOff val="25000"/>
                  </a:schemeClr>
                </a:solidFill>
              </a:rPr>
              <a:t>Dosbarth Y Llan:  Nancy D-P</a:t>
            </a:r>
          </a:p>
          <a:p>
            <a:r>
              <a:rPr lang="en-GB" sz="1400" dirty="0">
                <a:solidFill>
                  <a:schemeClr val="tx1">
                    <a:lumMod val="75000"/>
                    <a:lumOff val="25000"/>
                  </a:schemeClr>
                </a:solidFill>
              </a:rPr>
              <a:t>Dosbarth </a:t>
            </a:r>
            <a:r>
              <a:rPr lang="en-GB" sz="1400" dirty="0" err="1">
                <a:solidFill>
                  <a:schemeClr val="tx1">
                    <a:lumMod val="75000"/>
                    <a:lumOff val="25000"/>
                  </a:schemeClr>
                </a:solidFill>
              </a:rPr>
              <a:t>Betws</a:t>
            </a:r>
            <a:r>
              <a:rPr lang="en-GB" sz="1400" dirty="0">
                <a:solidFill>
                  <a:schemeClr val="tx1">
                    <a:lumMod val="75000"/>
                    <a:lumOff val="25000"/>
                  </a:schemeClr>
                </a:solidFill>
              </a:rPr>
              <a:t>:  Willow H</a:t>
            </a:r>
          </a:p>
          <a:p>
            <a:r>
              <a:rPr lang="en-GB" sz="1400" dirty="0">
                <a:solidFill>
                  <a:schemeClr val="tx1">
                    <a:lumMod val="75000"/>
                    <a:lumOff val="25000"/>
                  </a:schemeClr>
                </a:solidFill>
              </a:rPr>
              <a:t>Dosbarth Dolwen:  Abigail C</a:t>
            </a:r>
          </a:p>
          <a:p>
            <a:r>
              <a:rPr lang="en-GB" sz="1400" dirty="0">
                <a:solidFill>
                  <a:schemeClr val="tx1">
                    <a:lumMod val="75000"/>
                    <a:lumOff val="25000"/>
                  </a:schemeClr>
                </a:solidFill>
              </a:rPr>
              <a:t>Dosbarth Marian:   Oakley H</a:t>
            </a:r>
          </a:p>
          <a:p>
            <a:r>
              <a:rPr lang="en-GB" sz="1400" dirty="0">
                <a:solidFill>
                  <a:schemeClr val="tx1">
                    <a:lumMod val="75000"/>
                    <a:lumOff val="25000"/>
                  </a:schemeClr>
                </a:solidFill>
              </a:rPr>
              <a:t>Dosbarth Elian: Riley E</a:t>
            </a:r>
          </a:p>
          <a:p>
            <a:endParaRPr lang="en-GB" sz="1000" dirty="0">
              <a:solidFill>
                <a:schemeClr val="tx1">
                  <a:lumMod val="75000"/>
                  <a:lumOff val="25000"/>
                </a:schemeClr>
              </a:solidFill>
            </a:endParaRPr>
          </a:p>
          <a:p>
            <a:endParaRPr lang="en-GB" sz="1000" dirty="0">
              <a:solidFill>
                <a:schemeClr val="tx1">
                  <a:lumMod val="75000"/>
                  <a:lumOff val="25000"/>
                </a:schemeClr>
              </a:solidFill>
              <a:cs typeface="Arial" panose="020B0604020202020204" pitchFamily="34" charset="0"/>
            </a:endParaRPr>
          </a:p>
        </p:txBody>
      </p:sp>
      <p:sp>
        <p:nvSpPr>
          <p:cNvPr id="8" name="Rectangle 7">
            <a:extLst>
              <a:ext uri="{FF2B5EF4-FFF2-40B4-BE49-F238E27FC236}">
                <a16:creationId xmlns:a16="http://schemas.microsoft.com/office/drawing/2014/main" id="{3A81D3BB-B20B-40A7-976B-48E1B84771F7}"/>
              </a:ext>
            </a:extLst>
          </p:cNvPr>
          <p:cNvSpPr/>
          <p:nvPr/>
        </p:nvSpPr>
        <p:spPr>
          <a:xfrm>
            <a:off x="3510456" y="822581"/>
            <a:ext cx="2930568" cy="1832475"/>
          </a:xfrm>
          <a:prstGeom prst="rect">
            <a:avLst/>
          </a:prstGeom>
          <a:solidFill>
            <a:schemeClr val="bg1"/>
          </a:solidFill>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r>
              <a:rPr lang="en-GB" sz="1400" b="1" dirty="0" err="1">
                <a:solidFill>
                  <a:schemeClr val="tx1">
                    <a:lumMod val="75000"/>
                    <a:lumOff val="25000"/>
                  </a:schemeClr>
                </a:solidFill>
              </a:rPr>
              <a:t>Cymro</a:t>
            </a:r>
            <a:r>
              <a:rPr lang="en-GB" sz="1400" b="1" dirty="0">
                <a:solidFill>
                  <a:schemeClr val="tx1">
                    <a:lumMod val="75000"/>
                    <a:lumOff val="25000"/>
                  </a:schemeClr>
                </a:solidFill>
              </a:rPr>
              <a:t>/</a:t>
            </a:r>
            <a:r>
              <a:rPr lang="en-GB" sz="1400" b="1" dirty="0" err="1">
                <a:solidFill>
                  <a:schemeClr val="tx1">
                    <a:lumMod val="75000"/>
                    <a:lumOff val="25000"/>
                  </a:schemeClr>
                </a:solidFill>
              </a:rPr>
              <a:t>Cymraes</a:t>
            </a:r>
            <a:r>
              <a:rPr lang="en-GB" sz="1400" b="1" dirty="0">
                <a:solidFill>
                  <a:schemeClr val="tx1">
                    <a:lumMod val="75000"/>
                    <a:lumOff val="25000"/>
                  </a:schemeClr>
                </a:solidFill>
              </a:rPr>
              <a:t> </a:t>
            </a:r>
            <a:r>
              <a:rPr lang="en-GB" sz="1400" b="1" dirty="0" err="1">
                <a:solidFill>
                  <a:schemeClr val="tx1">
                    <a:lumMod val="75000"/>
                    <a:lumOff val="25000"/>
                  </a:schemeClr>
                </a:solidFill>
              </a:rPr>
              <a:t>Yr</a:t>
            </a:r>
            <a:r>
              <a:rPr lang="en-GB" sz="1400" b="1" dirty="0">
                <a:solidFill>
                  <a:schemeClr val="tx1">
                    <a:lumMod val="75000"/>
                    <a:lumOff val="25000"/>
                  </a:schemeClr>
                </a:solidFill>
              </a:rPr>
              <a:t> </a:t>
            </a:r>
            <a:r>
              <a:rPr lang="en-GB" sz="1400" b="1" dirty="0" err="1">
                <a:solidFill>
                  <a:schemeClr val="tx1">
                    <a:lumMod val="75000"/>
                    <a:lumOff val="25000"/>
                  </a:schemeClr>
                </a:solidFill>
              </a:rPr>
              <a:t>Wythnos</a:t>
            </a:r>
            <a:endParaRPr lang="en-GB" sz="14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a:t>
            </a:r>
            <a:r>
              <a:rPr kumimoji="0" lang="en-GB" sz="14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Dulas</a:t>
            </a: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lang="en-GB" sz="1400" dirty="0">
                <a:solidFill>
                  <a:prstClr val="black">
                    <a:lumMod val="75000"/>
                    <a:lumOff val="25000"/>
                  </a:prstClr>
                </a:solidFill>
                <a:latin typeface="Calibri"/>
              </a:rPr>
              <a:t>Cali M / William </a:t>
            </a:r>
            <a:r>
              <a:rPr lang="en-GB" sz="1400" dirty="0" err="1">
                <a:solidFill>
                  <a:prstClr val="black">
                    <a:lumMod val="75000"/>
                    <a:lumOff val="25000"/>
                  </a:prstClr>
                </a:solidFill>
                <a:latin typeface="Calibri"/>
              </a:rPr>
              <a:t>McI</a:t>
            </a:r>
            <a:endPar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Y Llan:  All of the class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a:t>
            </a:r>
            <a:r>
              <a:rPr kumimoji="0" lang="en-GB" sz="14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Betws</a:t>
            </a: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Khloe 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a:t>
            </a:r>
            <a:r>
              <a:rPr lang="en-GB" sz="1400" dirty="0">
                <a:solidFill>
                  <a:prstClr val="black">
                    <a:lumMod val="75000"/>
                    <a:lumOff val="25000"/>
                  </a:prstClr>
                </a:solidFill>
                <a:latin typeface="Calibri"/>
              </a:rPr>
              <a:t> </a:t>
            </a: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Dolwen:  Joshua 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Marian:  </a:t>
            </a:r>
            <a:r>
              <a:rPr lang="en-GB" sz="1400" dirty="0">
                <a:solidFill>
                  <a:prstClr val="black">
                    <a:lumMod val="75000"/>
                    <a:lumOff val="25000"/>
                  </a:prstClr>
                </a:solidFill>
                <a:latin typeface="Calibri"/>
              </a:rPr>
              <a:t>Kayla T</a:t>
            </a: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Dosbarth Elian: Samuel O</a:t>
            </a:r>
          </a:p>
          <a:p>
            <a:endParaRPr lang="en-GB" sz="1000" b="1" dirty="0">
              <a:solidFill>
                <a:schemeClr val="tx1">
                  <a:lumMod val="75000"/>
                  <a:lumOff val="25000"/>
                </a:schemeClr>
              </a:solidFill>
            </a:endParaRPr>
          </a:p>
        </p:txBody>
      </p:sp>
      <p:sp>
        <p:nvSpPr>
          <p:cNvPr id="2" name="TextBox 1"/>
          <p:cNvSpPr txBox="1"/>
          <p:nvPr/>
        </p:nvSpPr>
        <p:spPr>
          <a:xfrm>
            <a:off x="750442" y="4354518"/>
            <a:ext cx="2263637" cy="954107"/>
          </a:xfrm>
          <a:prstGeom prst="rect">
            <a:avLst/>
          </a:prstGeom>
          <a:noFill/>
          <a:ln w="38100">
            <a:solidFill>
              <a:schemeClr val="accent2">
                <a:lumMod val="75000"/>
              </a:schemeClr>
            </a:solidFill>
          </a:ln>
        </p:spPr>
        <p:txBody>
          <a:bodyPr wrap="square" rtlCol="0">
            <a:spAutoFit/>
          </a:bodyPr>
          <a:lstStyle/>
          <a:p>
            <a:r>
              <a:rPr lang="en-GB" sz="1400" b="1" u="sng" dirty="0"/>
              <a:t>REMINDER</a:t>
            </a:r>
          </a:p>
          <a:p>
            <a:r>
              <a:rPr lang="en-GB" sz="1400" dirty="0"/>
              <a:t>Please ring school as early as possible if your child is going to be absent</a:t>
            </a:r>
          </a:p>
        </p:txBody>
      </p:sp>
      <p:sp>
        <p:nvSpPr>
          <p:cNvPr id="3" name="TextBox 2"/>
          <p:cNvSpPr txBox="1"/>
          <p:nvPr/>
        </p:nvSpPr>
        <p:spPr>
          <a:xfrm>
            <a:off x="3879762" y="4246797"/>
            <a:ext cx="2263638" cy="1169551"/>
          </a:xfrm>
          <a:prstGeom prst="rect">
            <a:avLst/>
          </a:prstGeom>
          <a:noFill/>
          <a:ln w="38100">
            <a:solidFill>
              <a:schemeClr val="accent2">
                <a:lumMod val="75000"/>
              </a:schemeClr>
            </a:solidFill>
          </a:ln>
        </p:spPr>
        <p:txBody>
          <a:bodyPr wrap="square" rtlCol="0">
            <a:spAutoFit/>
          </a:bodyPr>
          <a:lstStyle/>
          <a:p>
            <a:r>
              <a:rPr lang="en-GB" sz="1400" b="1" u="sng" dirty="0"/>
              <a:t>Remember</a:t>
            </a:r>
          </a:p>
          <a:p>
            <a:r>
              <a:rPr lang="en-GB" sz="1400" dirty="0"/>
              <a:t>We are a cash less school – payment for breakfast club, trips etc. can be paid via parentpay or </a:t>
            </a:r>
            <a:r>
              <a:rPr lang="en-GB" sz="1400" dirty="0" err="1"/>
              <a:t>paypoint</a:t>
            </a:r>
            <a:endParaRPr lang="en-GB" sz="1400" dirty="0"/>
          </a:p>
        </p:txBody>
      </p:sp>
      <p:pic>
        <p:nvPicPr>
          <p:cNvPr id="1026" name="Picture 2" descr="cartoon star with legs and arms #star #cartoon #funny | Preschool art  activities, Alphabet crafts preschool, School art activities">
            <a:extLst>
              <a:ext uri="{FF2B5EF4-FFF2-40B4-BE49-F238E27FC236}">
                <a16:creationId xmlns:a16="http://schemas.microsoft.com/office/drawing/2014/main" id="{32CF45DE-885A-4204-9A1F-CDE65C94B0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503" y="1738817"/>
            <a:ext cx="420421" cy="476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323FEE4-A918-4F67-8C67-3ADEA239A9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798" y="3133162"/>
            <a:ext cx="476211" cy="4762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mium Vector | Wales flag in star. button star and flag template. easy  editing and vector in groups. national flag">
            <a:extLst>
              <a:ext uri="{FF2B5EF4-FFF2-40B4-BE49-F238E27FC236}">
                <a16:creationId xmlns:a16="http://schemas.microsoft.com/office/drawing/2014/main" id="{7044A62D-71D4-494A-AF51-C1EAB8B877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291" y="1649406"/>
            <a:ext cx="643949" cy="6241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D707AF-C1A3-4B43-B25A-DF600AE0E9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3565" y="7911618"/>
            <a:ext cx="3017458" cy="1697320"/>
          </a:xfrm>
          <a:prstGeom prst="rect">
            <a:avLst/>
          </a:prstGeom>
        </p:spPr>
      </p:pic>
      <p:sp>
        <p:nvSpPr>
          <p:cNvPr id="16" name="TextBox 15">
            <a:extLst>
              <a:ext uri="{FF2B5EF4-FFF2-40B4-BE49-F238E27FC236}">
                <a16:creationId xmlns:a16="http://schemas.microsoft.com/office/drawing/2014/main" id="{B4974E80-E382-4745-9746-E66F8E994002}"/>
              </a:ext>
            </a:extLst>
          </p:cNvPr>
          <p:cNvSpPr txBox="1"/>
          <p:nvPr/>
        </p:nvSpPr>
        <p:spPr>
          <a:xfrm>
            <a:off x="3274778" y="5973420"/>
            <a:ext cx="3279094" cy="3631763"/>
          </a:xfrm>
          <a:prstGeom prst="rect">
            <a:avLst/>
          </a:prstGeom>
          <a:noFill/>
          <a:ln w="28575">
            <a:solidFill>
              <a:schemeClr val="accent2">
                <a:lumMod val="75000"/>
              </a:schemeClr>
            </a:solidFill>
          </a:ln>
        </p:spPr>
        <p:txBody>
          <a:bodyPr wrap="square">
            <a:spAutoFit/>
          </a:bodyPr>
          <a:lstStyle/>
          <a:p>
            <a:r>
              <a:rPr lang="en-GB" sz="1100" dirty="0">
                <a:effectLst/>
                <a:latin typeface="Arial" panose="020B0604020202020204" pitchFamily="34" charset="0"/>
                <a:ea typeface="Calibri" panose="020F0502020204030204" pitchFamily="34" charset="0"/>
              </a:rPr>
              <a:t>Welsh National Opera is bringing “Play Opera Live</a:t>
            </a:r>
            <a:r>
              <a:rPr lang="en-GB" sz="1100" dirty="0">
                <a:effectLst/>
                <a:latin typeface="Calibri" panose="020F0502020204030204" pitchFamily="34" charset="0"/>
                <a:ea typeface="Calibri" panose="020F0502020204030204" pitchFamily="34" charset="0"/>
              </a:rPr>
              <a:t> </a:t>
            </a:r>
            <a:r>
              <a:rPr lang="en-GB" sz="1100" dirty="0">
                <a:effectLst/>
                <a:latin typeface="Arial" panose="020B0604020202020204" pitchFamily="34" charset="0"/>
                <a:ea typeface="Calibri" panose="020F0502020204030204" pitchFamily="34" charset="0"/>
              </a:rPr>
              <a:t>Space Spectacular” to Venue Cymru – 14</a:t>
            </a:r>
            <a:r>
              <a:rPr lang="en-GB" sz="1100" baseline="30000" dirty="0">
                <a:effectLst/>
                <a:latin typeface="Arial" panose="020B0604020202020204" pitchFamily="34" charset="0"/>
                <a:ea typeface="Calibri" panose="020F0502020204030204" pitchFamily="34" charset="0"/>
              </a:rPr>
              <a:t>th</a:t>
            </a:r>
            <a:r>
              <a:rPr lang="en-GB" sz="1100" dirty="0">
                <a:effectLst/>
                <a:latin typeface="Arial" panose="020B0604020202020204" pitchFamily="34" charset="0"/>
                <a:ea typeface="Calibri" panose="020F0502020204030204" pitchFamily="34" charset="0"/>
              </a:rPr>
              <a:t> October 2023, 3:30 pm. Running time approximately one hour and 10 minutes with no interval</a:t>
            </a:r>
            <a:endParaRPr lang="en-GB" sz="1100" dirty="0">
              <a:effectLst/>
              <a:latin typeface="Calibri" panose="020F0502020204030204" pitchFamily="34" charset="0"/>
              <a:ea typeface="Calibri" panose="020F0502020204030204" pitchFamily="34" charset="0"/>
            </a:endParaRPr>
          </a:p>
          <a:p>
            <a:r>
              <a:rPr lang="en-GB" sz="1100" dirty="0">
                <a:effectLst/>
                <a:latin typeface="Arial" panose="020B0604020202020204" pitchFamily="34" charset="0"/>
                <a:ea typeface="Calibri" panose="020F0502020204030204" pitchFamily="34" charset="0"/>
              </a:rPr>
              <a:t>Adult  £15</a:t>
            </a:r>
            <a:endParaRPr lang="en-GB" sz="1100" dirty="0">
              <a:effectLst/>
              <a:latin typeface="Calibri" panose="020F0502020204030204" pitchFamily="34" charset="0"/>
              <a:ea typeface="Calibri" panose="020F0502020204030204" pitchFamily="34" charset="0"/>
            </a:endParaRPr>
          </a:p>
          <a:p>
            <a:r>
              <a:rPr lang="en-GB" sz="1100" dirty="0">
                <a:effectLst/>
                <a:latin typeface="Arial" panose="020B0604020202020204" pitchFamily="34" charset="0"/>
                <a:ea typeface="Calibri" panose="020F0502020204030204" pitchFamily="34" charset="0"/>
              </a:rPr>
              <a:t>Child  £7.50</a:t>
            </a:r>
            <a:endParaRPr lang="en-GB" sz="1100" dirty="0">
              <a:effectLst/>
              <a:latin typeface="Calibri" panose="020F0502020204030204" pitchFamily="34" charset="0"/>
              <a:ea typeface="Calibri" panose="020F0502020204030204" pitchFamily="34" charset="0"/>
            </a:endParaRPr>
          </a:p>
          <a:p>
            <a:r>
              <a:rPr lang="en-GB" sz="1100" dirty="0">
                <a:effectLst/>
                <a:latin typeface="Arial" panose="020B0604020202020204" pitchFamily="34" charset="0"/>
                <a:ea typeface="Calibri" panose="020F0502020204030204" pitchFamily="34" charset="0"/>
              </a:rPr>
              <a:t>More information: </a:t>
            </a:r>
            <a:r>
              <a:rPr lang="en-GB" sz="1100" u="sng" dirty="0">
                <a:solidFill>
                  <a:srgbClr val="0563C1"/>
                </a:solidFill>
                <a:effectLst/>
                <a:latin typeface="Calibri" panose="020F0502020204030204" pitchFamily="34" charset="0"/>
                <a:ea typeface="Calibri" panose="020F0502020204030204" pitchFamily="34" charset="0"/>
                <a:hlinkClick r:id="rId7"/>
              </a:rPr>
              <a:t>Play Opera Live (Autumn) | Venue Cymru</a:t>
            </a:r>
            <a:endParaRPr lang="en-GB" sz="1100" u="sng" dirty="0">
              <a:solidFill>
                <a:srgbClr val="0563C1"/>
              </a:solidFill>
              <a:effectLst/>
              <a:latin typeface="Calibri" panose="020F0502020204030204" pitchFamily="34" charset="0"/>
              <a:ea typeface="Calibri" panose="020F0502020204030204" pitchFamily="34" charset="0"/>
            </a:endParaRPr>
          </a:p>
          <a:p>
            <a:endParaRPr lang="en-GB" sz="1000" u="sng" dirty="0">
              <a:solidFill>
                <a:srgbClr val="0563C1"/>
              </a:solidFill>
              <a:latin typeface="Calibri" panose="020F0502020204030204" pitchFamily="34" charset="0"/>
              <a:ea typeface="Calibri" panose="020F0502020204030204" pitchFamily="34" charset="0"/>
            </a:endParaRPr>
          </a:p>
          <a:p>
            <a:endParaRPr lang="en-GB" sz="1000" u="sng" dirty="0">
              <a:solidFill>
                <a:srgbClr val="0563C1"/>
              </a:solidFill>
              <a:latin typeface="Calibri" panose="020F0502020204030204" pitchFamily="34" charset="0"/>
              <a:ea typeface="Calibri" panose="020F0502020204030204" pitchFamily="34" charset="0"/>
            </a:endParaRPr>
          </a:p>
          <a:p>
            <a:endParaRPr lang="en-GB" sz="1000" u="sng" dirty="0">
              <a:solidFill>
                <a:srgbClr val="0563C1"/>
              </a:solidFill>
              <a:effectLst/>
              <a:latin typeface="Calibri" panose="020F0502020204030204" pitchFamily="34" charset="0"/>
              <a:ea typeface="Calibri" panose="020F0502020204030204" pitchFamily="34" charset="0"/>
            </a:endParaRPr>
          </a:p>
          <a:p>
            <a:endParaRPr lang="en-GB" sz="1000" u="sng" dirty="0">
              <a:solidFill>
                <a:srgbClr val="0563C1"/>
              </a:solidFill>
              <a:latin typeface="Calibri" panose="020F0502020204030204" pitchFamily="34" charset="0"/>
              <a:ea typeface="Calibri" panose="020F0502020204030204" pitchFamily="34" charset="0"/>
            </a:endParaRPr>
          </a:p>
          <a:p>
            <a:endParaRPr lang="en-GB" sz="1000" u="sng" dirty="0">
              <a:solidFill>
                <a:srgbClr val="0563C1"/>
              </a:solidFill>
              <a:effectLst/>
              <a:latin typeface="Calibri" panose="020F0502020204030204" pitchFamily="34" charset="0"/>
              <a:ea typeface="Calibri" panose="020F0502020204030204" pitchFamily="34" charset="0"/>
            </a:endParaRPr>
          </a:p>
          <a:p>
            <a:endParaRPr lang="en-GB" sz="1000" u="sng" dirty="0">
              <a:solidFill>
                <a:srgbClr val="0563C1"/>
              </a:solidFill>
              <a:latin typeface="Calibri" panose="020F0502020204030204" pitchFamily="34" charset="0"/>
              <a:ea typeface="Calibri" panose="020F0502020204030204" pitchFamily="34" charset="0"/>
            </a:endParaRPr>
          </a:p>
          <a:p>
            <a:endParaRPr lang="en-GB" sz="1000" u="sng" dirty="0">
              <a:solidFill>
                <a:srgbClr val="0563C1"/>
              </a:solidFill>
              <a:effectLst/>
              <a:latin typeface="Calibri" panose="020F0502020204030204" pitchFamily="34" charset="0"/>
              <a:ea typeface="Calibri" panose="020F0502020204030204" pitchFamily="34" charset="0"/>
            </a:endParaRPr>
          </a:p>
          <a:p>
            <a:endParaRPr lang="en-GB" sz="1000" u="sng" dirty="0">
              <a:solidFill>
                <a:srgbClr val="0563C1"/>
              </a:solidFill>
              <a:latin typeface="Calibri" panose="020F0502020204030204" pitchFamily="34" charset="0"/>
              <a:ea typeface="Calibri" panose="020F0502020204030204" pitchFamily="34" charset="0"/>
            </a:endParaRPr>
          </a:p>
          <a:p>
            <a:endParaRPr lang="en-GB" sz="1000" u="sng" dirty="0">
              <a:solidFill>
                <a:srgbClr val="0563C1"/>
              </a:solidFill>
              <a:effectLst/>
              <a:latin typeface="Calibri" panose="020F0502020204030204" pitchFamily="34" charset="0"/>
              <a:ea typeface="Calibri" panose="020F0502020204030204" pitchFamily="34" charset="0"/>
            </a:endParaRPr>
          </a:p>
          <a:p>
            <a:endParaRPr lang="en-GB" sz="1000" u="sng" dirty="0">
              <a:solidFill>
                <a:srgbClr val="0563C1"/>
              </a:solidFill>
              <a:latin typeface="Calibri" panose="020F0502020204030204" pitchFamily="34" charset="0"/>
              <a:ea typeface="Calibri" panose="020F0502020204030204" pitchFamily="34" charset="0"/>
            </a:endParaRPr>
          </a:p>
          <a:p>
            <a:endParaRPr lang="en-GB" sz="1000" u="sng" dirty="0">
              <a:solidFill>
                <a:srgbClr val="0563C1"/>
              </a:solidFill>
              <a:effectLst/>
              <a:latin typeface="Calibri" panose="020F0502020204030204" pitchFamily="34" charset="0"/>
              <a:ea typeface="Calibri" panose="020F0502020204030204" pitchFamily="34" charset="0"/>
            </a:endParaRPr>
          </a:p>
          <a:p>
            <a:endParaRPr lang="en-GB" sz="1000" dirty="0">
              <a:effectLst/>
              <a:latin typeface="Calibri" panose="020F0502020204030204" pitchFamily="34" charset="0"/>
              <a:ea typeface="Calibri" panose="020F0502020204030204" pitchFamily="34" charset="0"/>
            </a:endParaRPr>
          </a:p>
          <a:p>
            <a:endParaRPr lang="en-GB" sz="11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39B84EF8-B4D1-4622-BF8B-ECC213DDE9B2}"/>
              </a:ext>
            </a:extLst>
          </p:cNvPr>
          <p:cNvPicPr>
            <a:picLocks noChangeAspect="1"/>
          </p:cNvPicPr>
          <p:nvPr/>
        </p:nvPicPr>
        <p:blipFill>
          <a:blip r:embed="rId8"/>
          <a:stretch>
            <a:fillRect/>
          </a:stretch>
        </p:blipFill>
        <p:spPr>
          <a:xfrm>
            <a:off x="368633" y="6020275"/>
            <a:ext cx="1348169" cy="2036356"/>
          </a:xfrm>
          <a:prstGeom prst="rect">
            <a:avLst/>
          </a:prstGeom>
        </p:spPr>
      </p:pic>
      <p:pic>
        <p:nvPicPr>
          <p:cNvPr id="11" name="Picture 10">
            <a:extLst>
              <a:ext uri="{FF2B5EF4-FFF2-40B4-BE49-F238E27FC236}">
                <a16:creationId xmlns:a16="http://schemas.microsoft.com/office/drawing/2014/main" id="{84EFC523-46C3-4E13-AA9E-D0475ACD7F91}"/>
              </a:ext>
            </a:extLst>
          </p:cNvPr>
          <p:cNvPicPr>
            <a:picLocks noChangeAspect="1"/>
          </p:cNvPicPr>
          <p:nvPr/>
        </p:nvPicPr>
        <p:blipFill>
          <a:blip r:embed="rId9"/>
          <a:stretch>
            <a:fillRect/>
          </a:stretch>
        </p:blipFill>
        <p:spPr>
          <a:xfrm>
            <a:off x="1776239" y="6020275"/>
            <a:ext cx="1375727" cy="2077982"/>
          </a:xfrm>
          <a:prstGeom prst="rect">
            <a:avLst/>
          </a:prstGeom>
        </p:spPr>
      </p:pic>
      <p:sp>
        <p:nvSpPr>
          <p:cNvPr id="12" name="TextBox 11">
            <a:extLst>
              <a:ext uri="{FF2B5EF4-FFF2-40B4-BE49-F238E27FC236}">
                <a16:creationId xmlns:a16="http://schemas.microsoft.com/office/drawing/2014/main" id="{114E1354-7EC9-439A-8BCD-59FE70AF99BD}"/>
              </a:ext>
            </a:extLst>
          </p:cNvPr>
          <p:cNvSpPr txBox="1"/>
          <p:nvPr/>
        </p:nvSpPr>
        <p:spPr>
          <a:xfrm>
            <a:off x="471477" y="8351312"/>
            <a:ext cx="2533066" cy="1107996"/>
          </a:xfrm>
          <a:prstGeom prst="rect">
            <a:avLst/>
          </a:prstGeom>
          <a:noFill/>
          <a:ln w="28575">
            <a:solidFill>
              <a:schemeClr val="accent2">
                <a:lumMod val="75000"/>
              </a:schemeClr>
            </a:solidFill>
          </a:ln>
        </p:spPr>
        <p:txBody>
          <a:bodyPr wrap="none" rtlCol="0">
            <a:spAutoFit/>
          </a:bodyPr>
          <a:lstStyle/>
          <a:p>
            <a:r>
              <a:rPr lang="en-GB" sz="1100" u="sng" dirty="0"/>
              <a:t>Safeguarding</a:t>
            </a:r>
          </a:p>
          <a:p>
            <a:r>
              <a:rPr lang="en-GB" sz="1100" dirty="0"/>
              <a:t>Our Designated Safeguarding Officers</a:t>
            </a:r>
          </a:p>
          <a:p>
            <a:r>
              <a:rPr lang="en-GB" sz="1100" dirty="0"/>
              <a:t>are Mr Owen Rogers, Mrs Beth Hughes </a:t>
            </a:r>
          </a:p>
          <a:p>
            <a:r>
              <a:rPr lang="en-GB" sz="1100" dirty="0"/>
              <a:t>&amp; Mrs Cora Williams.  If you need to talk</a:t>
            </a:r>
          </a:p>
          <a:p>
            <a:r>
              <a:rPr lang="en-GB" sz="1100" dirty="0"/>
              <a:t>to us about any concerns, please contact</a:t>
            </a:r>
          </a:p>
          <a:p>
            <a:r>
              <a:rPr lang="en-GB" sz="1100" dirty="0"/>
              <a:t>us at School.</a:t>
            </a:r>
          </a:p>
        </p:txBody>
      </p:sp>
    </p:spTree>
    <p:extLst>
      <p:ext uri="{BB962C8B-B14F-4D97-AF65-F5344CB8AC3E}">
        <p14:creationId xmlns:p14="http://schemas.microsoft.com/office/powerpoint/2010/main" val="165419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a:solidFill>
                  <a:schemeClr val="accent2">
                    <a:lumMod val="75000"/>
                  </a:schemeClr>
                </a:solidFill>
                <a:latin typeface="Century Gothic" panose="020B0502020202020204" pitchFamily="34" charset="0"/>
              </a:rPr>
              <a:t>Our week in pictures …</a:t>
            </a:r>
          </a:p>
        </p:txBody>
      </p:sp>
      <p:pic>
        <p:nvPicPr>
          <p:cNvPr id="3" name="Picture 2">
            <a:extLst>
              <a:ext uri="{FF2B5EF4-FFF2-40B4-BE49-F238E27FC236}">
                <a16:creationId xmlns:a16="http://schemas.microsoft.com/office/drawing/2014/main" id="{1C2207A9-949F-4BC2-A476-8628E2E33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9051" y="255089"/>
            <a:ext cx="2493729" cy="3324972"/>
          </a:xfrm>
          <a:prstGeom prst="rect">
            <a:avLst/>
          </a:prstGeom>
        </p:spPr>
      </p:pic>
      <p:pic>
        <p:nvPicPr>
          <p:cNvPr id="6" name="Picture 5">
            <a:extLst>
              <a:ext uri="{FF2B5EF4-FFF2-40B4-BE49-F238E27FC236}">
                <a16:creationId xmlns:a16="http://schemas.microsoft.com/office/drawing/2014/main" id="{542819D6-075E-4BEB-849E-5CAF79FB27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1076" y="670711"/>
            <a:ext cx="2853494" cy="3804659"/>
          </a:xfrm>
          <a:prstGeom prst="rect">
            <a:avLst/>
          </a:prstGeom>
        </p:spPr>
      </p:pic>
      <p:pic>
        <p:nvPicPr>
          <p:cNvPr id="8" name="Picture 7">
            <a:extLst>
              <a:ext uri="{FF2B5EF4-FFF2-40B4-BE49-F238E27FC236}">
                <a16:creationId xmlns:a16="http://schemas.microsoft.com/office/drawing/2014/main" id="{B8A0B2B9-38D6-4587-B8B1-B05C8F136B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29" y="3253925"/>
            <a:ext cx="3324973" cy="4433297"/>
          </a:xfrm>
          <a:prstGeom prst="rect">
            <a:avLst/>
          </a:prstGeom>
        </p:spPr>
      </p:pic>
      <p:pic>
        <p:nvPicPr>
          <p:cNvPr id="9" name="Picture 8">
            <a:extLst>
              <a:ext uri="{FF2B5EF4-FFF2-40B4-BE49-F238E27FC236}">
                <a16:creationId xmlns:a16="http://schemas.microsoft.com/office/drawing/2014/main" id="{ABFEA7FC-CC21-46B7-ABE9-856BEFA9F751}"/>
              </a:ext>
            </a:extLst>
          </p:cNvPr>
          <p:cNvPicPr>
            <a:picLocks noChangeAspect="1"/>
          </p:cNvPicPr>
          <p:nvPr/>
        </p:nvPicPr>
        <p:blipFill>
          <a:blip r:embed="rId6"/>
          <a:stretch>
            <a:fillRect/>
          </a:stretch>
        </p:blipFill>
        <p:spPr>
          <a:xfrm>
            <a:off x="3726582" y="5010391"/>
            <a:ext cx="2831996" cy="2125101"/>
          </a:xfrm>
          <a:prstGeom prst="rect">
            <a:avLst/>
          </a:prstGeom>
        </p:spPr>
      </p:pic>
      <p:pic>
        <p:nvPicPr>
          <p:cNvPr id="1026" name="x_82312C2E-6512-45E4-B9F2-BF3907AF42FB" descr="IMG_3013.jpg">
            <a:extLst>
              <a:ext uri="{FF2B5EF4-FFF2-40B4-BE49-F238E27FC236}">
                <a16:creationId xmlns:a16="http://schemas.microsoft.com/office/drawing/2014/main" id="{CAD68A7F-D8C2-4AA3-8E69-36AF14F8E0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5832" y="7593539"/>
            <a:ext cx="2831997" cy="212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D354EA29-EB5B-4213-8ADD-13FEFBCD65EA" descr="IMG_3009.jpg">
            <a:extLst>
              <a:ext uri="{FF2B5EF4-FFF2-40B4-BE49-F238E27FC236}">
                <a16:creationId xmlns:a16="http://schemas.microsoft.com/office/drawing/2014/main" id="{A91620F8-04AC-4761-8188-33939C5E9C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423" y="7765300"/>
            <a:ext cx="2602983" cy="195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16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a:solidFill>
                  <a:schemeClr val="accent2">
                    <a:lumMod val="75000"/>
                  </a:schemeClr>
                </a:solidFill>
                <a:latin typeface="Century Gothic" panose="020B0502020202020204" pitchFamily="34" charset="0"/>
              </a:rPr>
              <a:t>Our week in pictures …</a:t>
            </a:r>
          </a:p>
        </p:txBody>
      </p:sp>
      <p:pic>
        <p:nvPicPr>
          <p:cNvPr id="3" name="Picture 2">
            <a:extLst>
              <a:ext uri="{FF2B5EF4-FFF2-40B4-BE49-F238E27FC236}">
                <a16:creationId xmlns:a16="http://schemas.microsoft.com/office/drawing/2014/main" id="{942B732E-B4C6-446A-9A95-1C1B78BEC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08" y="4734702"/>
            <a:ext cx="2753640" cy="2753640"/>
          </a:xfrm>
          <a:prstGeom prst="rect">
            <a:avLst/>
          </a:prstGeom>
        </p:spPr>
      </p:pic>
      <p:pic>
        <p:nvPicPr>
          <p:cNvPr id="6" name="Picture 5">
            <a:extLst>
              <a:ext uri="{FF2B5EF4-FFF2-40B4-BE49-F238E27FC236}">
                <a16:creationId xmlns:a16="http://schemas.microsoft.com/office/drawing/2014/main" id="{B6135878-2EE7-48E7-AAA2-D64C49B0B7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9192" y="2863448"/>
            <a:ext cx="1908819" cy="1431615"/>
          </a:xfrm>
          <a:prstGeom prst="rect">
            <a:avLst/>
          </a:prstGeom>
        </p:spPr>
      </p:pic>
      <p:pic>
        <p:nvPicPr>
          <p:cNvPr id="8" name="Picture 7">
            <a:extLst>
              <a:ext uri="{FF2B5EF4-FFF2-40B4-BE49-F238E27FC236}">
                <a16:creationId xmlns:a16="http://schemas.microsoft.com/office/drawing/2014/main" id="{D6095D0C-0F03-49EE-8E77-455CBD5B81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264" y="5044600"/>
            <a:ext cx="2702468" cy="2026851"/>
          </a:xfrm>
          <a:prstGeom prst="rect">
            <a:avLst/>
          </a:prstGeom>
        </p:spPr>
      </p:pic>
      <p:pic>
        <p:nvPicPr>
          <p:cNvPr id="10" name="Picture 9">
            <a:extLst>
              <a:ext uri="{FF2B5EF4-FFF2-40B4-BE49-F238E27FC236}">
                <a16:creationId xmlns:a16="http://schemas.microsoft.com/office/drawing/2014/main" id="{5F92B9EA-E7F2-466A-9076-5683373465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9074" y="2968562"/>
            <a:ext cx="2232409" cy="1674307"/>
          </a:xfrm>
          <a:prstGeom prst="rect">
            <a:avLst/>
          </a:prstGeom>
        </p:spPr>
      </p:pic>
      <p:pic>
        <p:nvPicPr>
          <p:cNvPr id="14" name="Picture 13">
            <a:extLst>
              <a:ext uri="{FF2B5EF4-FFF2-40B4-BE49-F238E27FC236}">
                <a16:creationId xmlns:a16="http://schemas.microsoft.com/office/drawing/2014/main" id="{18838FD3-293C-445F-90B8-AA8AC1342E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38354" y="881308"/>
            <a:ext cx="1915521" cy="1436641"/>
          </a:xfrm>
          <a:prstGeom prst="rect">
            <a:avLst/>
          </a:prstGeom>
        </p:spPr>
      </p:pic>
      <p:pic>
        <p:nvPicPr>
          <p:cNvPr id="16" name="Picture 15">
            <a:extLst>
              <a:ext uri="{FF2B5EF4-FFF2-40B4-BE49-F238E27FC236}">
                <a16:creationId xmlns:a16="http://schemas.microsoft.com/office/drawing/2014/main" id="{8D30C015-D881-4AB1-BF26-4232271452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9074" y="658689"/>
            <a:ext cx="2232409" cy="2232409"/>
          </a:xfrm>
          <a:prstGeom prst="rect">
            <a:avLst/>
          </a:prstGeom>
        </p:spPr>
      </p:pic>
      <p:pic>
        <p:nvPicPr>
          <p:cNvPr id="18" name="Picture 17">
            <a:extLst>
              <a:ext uri="{FF2B5EF4-FFF2-40B4-BE49-F238E27FC236}">
                <a16:creationId xmlns:a16="http://schemas.microsoft.com/office/drawing/2014/main" id="{0127EF95-0254-4B61-8434-559131B668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1241" y="658689"/>
            <a:ext cx="2069865" cy="2069865"/>
          </a:xfrm>
          <a:prstGeom prst="rect">
            <a:avLst/>
          </a:prstGeom>
        </p:spPr>
      </p:pic>
      <p:pic>
        <p:nvPicPr>
          <p:cNvPr id="21" name="Picture 20">
            <a:extLst>
              <a:ext uri="{FF2B5EF4-FFF2-40B4-BE49-F238E27FC236}">
                <a16:creationId xmlns:a16="http://schemas.microsoft.com/office/drawing/2014/main" id="{5ECD5964-31DA-4A56-B4D8-65DCADED99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2383" y="2831022"/>
            <a:ext cx="2078723" cy="2078723"/>
          </a:xfrm>
          <a:prstGeom prst="rect">
            <a:avLst/>
          </a:prstGeom>
        </p:spPr>
      </p:pic>
      <p:pic>
        <p:nvPicPr>
          <p:cNvPr id="2050" name="x_FC6AAAE0-42F3-497B-A57F-B17A1F0C93A2" descr="IMG_3001.jpg">
            <a:extLst>
              <a:ext uri="{FF2B5EF4-FFF2-40B4-BE49-F238E27FC236}">
                <a16:creationId xmlns:a16="http://schemas.microsoft.com/office/drawing/2014/main" id="{A79524BD-B9C0-4FE5-AA5F-0761300095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794" y="7597546"/>
            <a:ext cx="2683817" cy="20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x_E0E00929-CDED-48CF-BEF7-8DFF60AFCB52" descr="IMG_2991.jpg">
            <a:extLst>
              <a:ext uri="{FF2B5EF4-FFF2-40B4-BE49-F238E27FC236}">
                <a16:creationId xmlns:a16="http://schemas.microsoft.com/office/drawing/2014/main" id="{000A1E2A-2EB7-48C7-ACDC-F895CAE7C4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0332" y="7209828"/>
            <a:ext cx="3200774" cy="240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29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a:solidFill>
                  <a:schemeClr val="accent2">
                    <a:lumMod val="75000"/>
                  </a:schemeClr>
                </a:solidFill>
                <a:latin typeface="Century Gothic" panose="020B0502020202020204" pitchFamily="34" charset="0"/>
              </a:rPr>
              <a:t>Our week in pictures …</a:t>
            </a:r>
          </a:p>
        </p:txBody>
      </p:sp>
      <p:pic>
        <p:nvPicPr>
          <p:cNvPr id="3" name="Picture 2">
            <a:extLst>
              <a:ext uri="{FF2B5EF4-FFF2-40B4-BE49-F238E27FC236}">
                <a16:creationId xmlns:a16="http://schemas.microsoft.com/office/drawing/2014/main" id="{8FE00033-34C7-4D29-A36E-D94D01457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60" y="6561562"/>
            <a:ext cx="3026079" cy="3026079"/>
          </a:xfrm>
          <a:prstGeom prst="rect">
            <a:avLst/>
          </a:prstGeom>
        </p:spPr>
      </p:pic>
      <p:pic>
        <p:nvPicPr>
          <p:cNvPr id="6" name="Picture 5">
            <a:extLst>
              <a:ext uri="{FF2B5EF4-FFF2-40B4-BE49-F238E27FC236}">
                <a16:creationId xmlns:a16="http://schemas.microsoft.com/office/drawing/2014/main" id="{32D6AF58-5FD9-41F8-9363-1EEDD1DB94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859" y="3503796"/>
            <a:ext cx="3026079" cy="3026079"/>
          </a:xfrm>
          <a:prstGeom prst="rect">
            <a:avLst/>
          </a:prstGeom>
        </p:spPr>
      </p:pic>
      <p:pic>
        <p:nvPicPr>
          <p:cNvPr id="8" name="Picture 7">
            <a:extLst>
              <a:ext uri="{FF2B5EF4-FFF2-40B4-BE49-F238E27FC236}">
                <a16:creationId xmlns:a16="http://schemas.microsoft.com/office/drawing/2014/main" id="{9FBB5FC9-DBC6-466C-A8B7-635220475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1322" y="6561562"/>
            <a:ext cx="3026079" cy="3026079"/>
          </a:xfrm>
          <a:prstGeom prst="rect">
            <a:avLst/>
          </a:prstGeom>
        </p:spPr>
      </p:pic>
      <p:pic>
        <p:nvPicPr>
          <p:cNvPr id="10" name="Picture 9">
            <a:extLst>
              <a:ext uri="{FF2B5EF4-FFF2-40B4-BE49-F238E27FC236}">
                <a16:creationId xmlns:a16="http://schemas.microsoft.com/office/drawing/2014/main" id="{CA43EB4D-7DFB-43DB-881A-F5D5DD385A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1809" y="3818220"/>
            <a:ext cx="3026079" cy="2269559"/>
          </a:xfrm>
          <a:prstGeom prst="rect">
            <a:avLst/>
          </a:prstGeom>
        </p:spPr>
      </p:pic>
      <p:pic>
        <p:nvPicPr>
          <p:cNvPr id="12" name="Picture 11">
            <a:extLst>
              <a:ext uri="{FF2B5EF4-FFF2-40B4-BE49-F238E27FC236}">
                <a16:creationId xmlns:a16="http://schemas.microsoft.com/office/drawing/2014/main" id="{69701404-889D-405F-A4B9-4959F788E2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5063" y="916631"/>
            <a:ext cx="3026079" cy="2269559"/>
          </a:xfrm>
          <a:prstGeom prst="rect">
            <a:avLst/>
          </a:prstGeom>
        </p:spPr>
      </p:pic>
      <p:pic>
        <p:nvPicPr>
          <p:cNvPr id="14" name="Picture 13">
            <a:extLst>
              <a:ext uri="{FF2B5EF4-FFF2-40B4-BE49-F238E27FC236}">
                <a16:creationId xmlns:a16="http://schemas.microsoft.com/office/drawing/2014/main" id="{86F4584A-47AB-44E6-8A9C-06EE6DB4BA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858" y="670712"/>
            <a:ext cx="2738180" cy="2738180"/>
          </a:xfrm>
          <a:prstGeom prst="rect">
            <a:avLst/>
          </a:prstGeom>
        </p:spPr>
      </p:pic>
    </p:spTree>
    <p:extLst>
      <p:ext uri="{BB962C8B-B14F-4D97-AF65-F5344CB8AC3E}">
        <p14:creationId xmlns:p14="http://schemas.microsoft.com/office/powerpoint/2010/main" val="161410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DB96DA-73AB-40EC-B458-D74D9ADE90AA}"/>
              </a:ext>
            </a:extLst>
          </p:cNvPr>
          <p:cNvSpPr/>
          <p:nvPr/>
        </p:nvSpPr>
        <p:spPr>
          <a:xfrm>
            <a:off x="201241" y="581225"/>
            <a:ext cx="6455518" cy="9214391"/>
          </a:xfrm>
          <a:prstGeom prst="rect">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t"/>
          <a:lstStyle/>
          <a:p>
            <a:pPr algn="l">
              <a:spcAft>
                <a:spcPts val="0"/>
              </a:spcAft>
            </a:pPr>
            <a:endParaRPr lang="en-US" sz="800" b="0" i="0">
              <a:solidFill>
                <a:schemeClr val="accent2">
                  <a:lumMod val="75000"/>
                </a:schemeClr>
              </a:solidFill>
              <a:effectLst/>
              <a:latin typeface="Calibri" panose="020F0502020204030204" pitchFamily="34" charset="0"/>
            </a:endParaRPr>
          </a:p>
        </p:txBody>
      </p:sp>
      <p:sp>
        <p:nvSpPr>
          <p:cNvPr id="20" name="Rectangle 19">
            <a:extLst>
              <a:ext uri="{FF2B5EF4-FFF2-40B4-BE49-F238E27FC236}">
                <a16:creationId xmlns:a16="http://schemas.microsoft.com/office/drawing/2014/main" id="{E89AA689-4E61-49C7-976A-5F04541998B4}"/>
              </a:ext>
            </a:extLst>
          </p:cNvPr>
          <p:cNvSpPr/>
          <p:nvPr/>
        </p:nvSpPr>
        <p:spPr>
          <a:xfrm>
            <a:off x="201241" y="117724"/>
            <a:ext cx="6452778" cy="396044"/>
          </a:xfrm>
          <a:prstGeom prst="rect">
            <a:avLst/>
          </a:prstGeom>
          <a:solidFill>
            <a:schemeClr val="bg1">
              <a:lumMod val="75000"/>
            </a:schemeClr>
          </a:solidFill>
          <a:ln w="38100">
            <a:solidFill>
              <a:schemeClr val="accent2"/>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none" lIns="91442" tIns="45720" rIns="91442" bIns="45720" numCol="1" spcCol="0" rtlCol="0" fromWordArt="0" anchor="ctr" anchorCtr="0" forceAA="0" compatLnSpc="1">
            <a:prstTxWarp prst="textNoShape">
              <a:avLst/>
            </a:prstTxWarp>
            <a:noAutofit/>
          </a:bodyPr>
          <a:lstStyle/>
          <a:p>
            <a:pPr algn="ctr"/>
            <a:r>
              <a:rPr lang="en-GB" sz="1600" b="1">
                <a:solidFill>
                  <a:schemeClr val="accent2">
                    <a:lumMod val="75000"/>
                  </a:schemeClr>
                </a:solidFill>
                <a:latin typeface="Century Gothic" panose="020B0502020202020204" pitchFamily="34" charset="0"/>
              </a:rPr>
              <a:t>Our week in pictures …</a:t>
            </a:r>
          </a:p>
        </p:txBody>
      </p:sp>
      <p:pic>
        <p:nvPicPr>
          <p:cNvPr id="13" name="Picture 12">
            <a:extLst>
              <a:ext uri="{FF2B5EF4-FFF2-40B4-BE49-F238E27FC236}">
                <a16:creationId xmlns:a16="http://schemas.microsoft.com/office/drawing/2014/main" id="{F73EA363-7E3E-476B-9877-4754DD5D2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73" y="700140"/>
            <a:ext cx="1546923" cy="1160192"/>
          </a:xfrm>
          <a:prstGeom prst="rect">
            <a:avLst/>
          </a:prstGeom>
        </p:spPr>
      </p:pic>
      <p:pic>
        <p:nvPicPr>
          <p:cNvPr id="16" name="Picture 15">
            <a:extLst>
              <a:ext uri="{FF2B5EF4-FFF2-40B4-BE49-F238E27FC236}">
                <a16:creationId xmlns:a16="http://schemas.microsoft.com/office/drawing/2014/main" id="{8E912EE3-8F08-4E72-BAF9-BA19A95ED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08374" y="1794704"/>
            <a:ext cx="1837916" cy="1378437"/>
          </a:xfrm>
          <a:prstGeom prst="rect">
            <a:avLst/>
          </a:prstGeom>
        </p:spPr>
      </p:pic>
      <p:pic>
        <p:nvPicPr>
          <p:cNvPr id="1026" name="Picture 2">
            <a:extLst>
              <a:ext uri="{FF2B5EF4-FFF2-40B4-BE49-F238E27FC236}">
                <a16:creationId xmlns:a16="http://schemas.microsoft.com/office/drawing/2014/main" id="{F30FA2A1-6F9E-4569-B74A-21A7B2635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07" y="3402880"/>
            <a:ext cx="3162623" cy="316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3A7F2B17-F4BE-41EF-BC2A-2C82E4FB4D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0938" y="5784188"/>
            <a:ext cx="3007614" cy="316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F58EA06-8A4F-4ECC-9394-02A1EA3784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549" y="6467361"/>
            <a:ext cx="3183081" cy="31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F4CBB543-ABCA-4A78-B7F7-E79533C3CE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2848" y="679564"/>
            <a:ext cx="3007614" cy="451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679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3080BFAC361A4A947090A4D84E3540" ma:contentTypeVersion="14" ma:contentTypeDescription="Create a new document." ma:contentTypeScope="" ma:versionID="633a95680be7ed1a4949d5e13b4df324">
  <xsd:schema xmlns:xsd="http://www.w3.org/2001/XMLSchema" xmlns:xs="http://www.w3.org/2001/XMLSchema" xmlns:p="http://schemas.microsoft.com/office/2006/metadata/properties" xmlns:ns3="04546c28-a00d-4eeb-974b-3a21a9cfac6b" xmlns:ns4="fac43ee5-24f3-4bb4-b067-8789e7130520" targetNamespace="http://schemas.microsoft.com/office/2006/metadata/properties" ma:root="true" ma:fieldsID="1efd602d6d2bdfd13653dd1a43448d37" ns3:_="" ns4:_="">
    <xsd:import namespace="04546c28-a00d-4eeb-974b-3a21a9cfac6b"/>
    <xsd:import namespace="fac43ee5-24f3-4bb4-b067-8789e713052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46c28-a00d-4eeb-974b-3a21a9cfac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c43ee5-24f3-4bb4-b067-8789e713052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D3B84F-1806-462F-9520-817D23EE9934}">
  <ds:schemaRefs>
    <ds:schemaRef ds:uri="http://schemas.microsoft.com/sharepoint/v3/contenttype/forms"/>
  </ds:schemaRefs>
</ds:datastoreItem>
</file>

<file path=customXml/itemProps2.xml><?xml version="1.0" encoding="utf-8"?>
<ds:datastoreItem xmlns:ds="http://schemas.openxmlformats.org/officeDocument/2006/customXml" ds:itemID="{6A39D3A0-181D-4C40-8B6A-A2D7959416AD}">
  <ds:schemaRefs>
    <ds:schemaRef ds:uri="04546c28-a00d-4eeb-974b-3a21a9cfac6b"/>
    <ds:schemaRef ds:uri="http://purl.org/dc/elements/1.1/"/>
    <ds:schemaRef ds:uri="http://schemas.microsoft.com/office/infopath/2007/PartnerControls"/>
    <ds:schemaRef ds:uri="http://schemas.microsoft.com/office/2006/documentManagement/types"/>
    <ds:schemaRef ds:uri="http://purl.org/dc/dcmitype/"/>
    <ds:schemaRef ds:uri="fac43ee5-24f3-4bb4-b067-8789e7130520"/>
    <ds:schemaRef ds:uri="http://purl.org/dc/terms/"/>
    <ds:schemaRef ds:uri="http://schemas.microsoft.com/office/2006/metadata/properti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875CEDC4-E5A6-4264-BAC3-76B220A8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46c28-a00d-4eeb-974b-3a21a9cfac6b"/>
    <ds:schemaRef ds:uri="fac43ee5-24f3-4bb4-b067-8789e7130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11258</TotalTime>
  <Words>875</Words>
  <Application>Microsoft Office PowerPoint</Application>
  <PresentationFormat>A4 Paper (210x297 mm)</PresentationFormat>
  <Paragraphs>120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Danone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KUIJSTERMANS Pascal</dc:creator>
  <cp:lastModifiedBy>J Lawless-Gregory (Ysgol Cynfran)</cp:lastModifiedBy>
  <cp:revision>562</cp:revision>
  <cp:lastPrinted>2021-11-05T09:25:22Z</cp:lastPrinted>
  <dcterms:created xsi:type="dcterms:W3CDTF">2017-10-22T17:29:53Z</dcterms:created>
  <dcterms:modified xsi:type="dcterms:W3CDTF">2023-09-29T11:15:14Z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0x0101001F3080BFAC361A4A947090A4D84E3540</vt:lpwstr>
  </property>
</Properties>
</file>